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55"/>
  </p:normalViewPr>
  <p:slideViewPr>
    <p:cSldViewPr snapToGrid="0">
      <p:cViewPr varScale="1">
        <p:scale>
          <a:sx n="89" d="100"/>
          <a:sy n="89" d="100"/>
        </p:scale>
        <p:origin x="8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E18694-D850-E843-9BDF-15D77C5D79F4}" type="datetimeFigureOut">
              <a:rPr lang="en-RO" smtClean="0"/>
              <a:t>25.06.2024</a:t>
            </a:fld>
            <a:endParaRPr lang="en-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5D4FFB-7F97-2E40-B9E8-2CD3CA7E2FE9}" type="slidenum">
              <a:rPr lang="en-RO" smtClean="0"/>
              <a:t>‹#›</a:t>
            </a:fld>
            <a:endParaRPr lang="en-RO"/>
          </a:p>
        </p:txBody>
      </p:sp>
    </p:spTree>
    <p:extLst>
      <p:ext uri="{BB962C8B-B14F-4D97-AF65-F5344CB8AC3E}">
        <p14:creationId xmlns:p14="http://schemas.microsoft.com/office/powerpoint/2010/main" val="4177157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RO" dirty="0"/>
          </a:p>
        </p:txBody>
      </p:sp>
      <p:sp>
        <p:nvSpPr>
          <p:cNvPr id="4" name="Slide Number Placeholder 3"/>
          <p:cNvSpPr>
            <a:spLocks noGrp="1"/>
          </p:cNvSpPr>
          <p:nvPr>
            <p:ph type="sldNum" sz="quarter" idx="5"/>
          </p:nvPr>
        </p:nvSpPr>
        <p:spPr/>
        <p:txBody>
          <a:bodyPr/>
          <a:lstStyle/>
          <a:p>
            <a:fld id="{0A5D4FFB-7F97-2E40-B9E8-2CD3CA7E2FE9}" type="slidenum">
              <a:rPr lang="en-RO" smtClean="0"/>
              <a:t>8</a:t>
            </a:fld>
            <a:endParaRPr lang="en-RO"/>
          </a:p>
        </p:txBody>
      </p:sp>
    </p:spTree>
    <p:extLst>
      <p:ext uri="{BB962C8B-B14F-4D97-AF65-F5344CB8AC3E}">
        <p14:creationId xmlns:p14="http://schemas.microsoft.com/office/powerpoint/2010/main" val="3645611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GB"/>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6/25/24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GB"/>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GB"/>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GB"/>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6/25/24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6/25/24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6/25/24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6/25/24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6/25/24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6/25/24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6/25/24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6/25/24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GB"/>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6/25/24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file:///C:/Users/brind/AppData/Local/Packages/Microsoft.Windows.Photos_8wekyb3d8bbwe/TempState/ShareServiceTempFolder/2024-05-20.jpeg" TargetMode="External"/><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0" name="Rectangle 1029">
            <a:extLst>
              <a:ext uri="{FF2B5EF4-FFF2-40B4-BE49-F238E27FC236}">
                <a16:creationId xmlns:a16="http://schemas.microsoft.com/office/drawing/2014/main" id="{D27CF008-4B18-436D-B2D5-C1346C124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2" name="Rectangle 1031">
            <a:extLst>
              <a:ext uri="{FF2B5EF4-FFF2-40B4-BE49-F238E27FC236}">
                <a16:creationId xmlns:a16="http://schemas.microsoft.com/office/drawing/2014/main" id="{CE22DAD8-5F67-4B73-ADA9-06EF381F7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RO"/>
          </a:p>
        </p:txBody>
      </p:sp>
      <p:sp>
        <p:nvSpPr>
          <p:cNvPr id="1034"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20000"/>
            </a:schemeClr>
          </a:solidFill>
          <a:ln>
            <a:noFill/>
          </a:ln>
        </p:spPr>
        <p:txBody>
          <a:bodyPr rtlCol="0" anchor="ctr"/>
          <a:lstStyle/>
          <a:p>
            <a:pPr algn="ctr"/>
            <a:endParaRPr lang="en-US">
              <a:solidFill>
                <a:schemeClr val="tx1"/>
              </a:solidFill>
            </a:endParaRPr>
          </a:p>
        </p:txBody>
      </p:sp>
      <p:pic>
        <p:nvPicPr>
          <p:cNvPr id="1025" name="Picture 1">
            <a:extLst>
              <a:ext uri="{FF2B5EF4-FFF2-40B4-BE49-F238E27FC236}">
                <a16:creationId xmlns:a16="http://schemas.microsoft.com/office/drawing/2014/main" id="{FE10DC66-978B-FD71-62ED-8BEFF7330E82}"/>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tretch>
            <a:fillRect/>
          </a:stretch>
        </p:blipFill>
        <p:spPr bwMode="auto">
          <a:xfrm>
            <a:off x="1286700" y="-7"/>
            <a:ext cx="9150807" cy="1624268"/>
          </a:xfrm>
          <a:prstGeom prst="rect">
            <a:avLst/>
          </a:prstGeom>
          <a:noFill/>
          <a:effectLst/>
          <a:extLst>
            <a:ext uri="{909E8E84-426E-40DD-AFC4-6F175D3DCCD1}">
              <a14:hiddenFill xmlns:a14="http://schemas.microsoft.com/office/drawing/2010/main">
                <a:solidFill>
                  <a:srgbClr val="FFFFFF"/>
                </a:solidFill>
              </a14:hiddenFill>
            </a:ext>
          </a:extLst>
        </p:spPr>
      </p:pic>
      <p:sp>
        <p:nvSpPr>
          <p:cNvPr id="1036" name="Freeform: Shape 1035">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7A925E-F393-2D80-F28F-4D1CE33C90F9}"/>
              </a:ext>
            </a:extLst>
          </p:cNvPr>
          <p:cNvSpPr>
            <a:spLocks noGrp="1"/>
          </p:cNvSpPr>
          <p:nvPr>
            <p:ph type="ctrTitle"/>
          </p:nvPr>
        </p:nvSpPr>
        <p:spPr>
          <a:xfrm>
            <a:off x="618755" y="4981913"/>
            <a:ext cx="10486696" cy="868026"/>
          </a:xfrm>
        </p:spPr>
        <p:txBody>
          <a:bodyPr>
            <a:noAutofit/>
          </a:bodyPr>
          <a:lstStyle/>
          <a:p>
            <a:pPr algn="ctr"/>
            <a:r>
              <a:rPr lang="ro-RO" sz="2400" b="1" i="1" kern="0" dirty="0">
                <a:solidFill>
                  <a:schemeClr val="bg1"/>
                </a:solidFill>
                <a:effectLst/>
                <a:latin typeface="Times New Roman" panose="02020603050405020304" pitchFamily="18" charset="0"/>
                <a:ea typeface="Calibri" panose="020F0502020204030204" pitchFamily="34" charset="0"/>
              </a:rPr>
              <a:t>ROCCAS 3: Consolidarea capacității sistemului de sănătate pentru implementarea sustenabilă a programului național organizat de screening în cancerul colorectal”, cod SMIS 319263</a:t>
            </a:r>
            <a:r>
              <a:rPr lang="en-RO" sz="2400" dirty="0">
                <a:solidFill>
                  <a:schemeClr val="bg1"/>
                </a:solidFill>
                <a:effectLst/>
              </a:rPr>
              <a:t> </a:t>
            </a:r>
            <a:endParaRPr lang="en-RO" sz="2400" dirty="0">
              <a:solidFill>
                <a:schemeClr val="bg1"/>
              </a:solidFill>
            </a:endParaRPr>
          </a:p>
        </p:txBody>
      </p:sp>
      <p:sp>
        <p:nvSpPr>
          <p:cNvPr id="3" name="Subtitle 2">
            <a:extLst>
              <a:ext uri="{FF2B5EF4-FFF2-40B4-BE49-F238E27FC236}">
                <a16:creationId xmlns:a16="http://schemas.microsoft.com/office/drawing/2014/main" id="{75E42117-6773-72DD-ACB2-4B57FAD5969F}"/>
              </a:ext>
            </a:extLst>
          </p:cNvPr>
          <p:cNvSpPr>
            <a:spLocks noGrp="1"/>
          </p:cNvSpPr>
          <p:nvPr>
            <p:ph type="subTitle" idx="1"/>
          </p:nvPr>
        </p:nvSpPr>
        <p:spPr>
          <a:xfrm>
            <a:off x="618755" y="5849939"/>
            <a:ext cx="10486696" cy="487924"/>
          </a:xfrm>
        </p:spPr>
        <p:txBody>
          <a:bodyPr>
            <a:normAutofit/>
          </a:bodyPr>
          <a:lstStyle/>
          <a:p>
            <a:pPr algn="ctr"/>
            <a:r>
              <a:rPr lang="ro-RO" sz="2400" b="1" kern="0" dirty="0">
                <a:effectLst/>
                <a:latin typeface="Times New Roman" panose="02020603050405020304" pitchFamily="18" charset="0"/>
                <a:ea typeface="Trebuchet MS" panose="020B0703020202090204" pitchFamily="34" charset="0"/>
              </a:rPr>
              <a:t>Valoare: 24.842.947,80 lei</a:t>
            </a:r>
            <a:r>
              <a:rPr lang="ro-RO" sz="2400" kern="0" dirty="0">
                <a:effectLst/>
                <a:latin typeface="Times New Roman" panose="02020603050405020304" pitchFamily="18" charset="0"/>
                <a:ea typeface="Trebuchet MS" panose="020B0703020202090204" pitchFamily="34" charset="0"/>
              </a:rPr>
              <a:t>,</a:t>
            </a:r>
            <a:r>
              <a:rPr lang="en-RO" sz="2400" dirty="0">
                <a:effectLst/>
              </a:rPr>
              <a:t> </a:t>
            </a:r>
            <a:endParaRPr lang="en-RO" sz="2400" dirty="0">
              <a:solidFill>
                <a:schemeClr val="tx2">
                  <a:lumMod val="40000"/>
                  <a:lumOff val="60000"/>
                </a:schemeClr>
              </a:solidFill>
            </a:endParaRPr>
          </a:p>
        </p:txBody>
      </p:sp>
      <p:sp>
        <p:nvSpPr>
          <p:cNvPr id="4" name="TextBox 3">
            <a:extLst>
              <a:ext uri="{FF2B5EF4-FFF2-40B4-BE49-F238E27FC236}">
                <a16:creationId xmlns:a16="http://schemas.microsoft.com/office/drawing/2014/main" id="{610493B6-2910-8D75-1691-6F71576162DA}"/>
              </a:ext>
            </a:extLst>
          </p:cNvPr>
          <p:cNvSpPr txBox="1"/>
          <p:nvPr/>
        </p:nvSpPr>
        <p:spPr>
          <a:xfrm>
            <a:off x="7760493" y="-1571923"/>
            <a:ext cx="184731" cy="369332"/>
          </a:xfrm>
          <a:prstGeom prst="rect">
            <a:avLst/>
          </a:prstGeom>
          <a:noFill/>
        </p:spPr>
        <p:txBody>
          <a:bodyPr wrap="none" rtlCol="0">
            <a:spAutoFit/>
          </a:bodyPr>
          <a:lstStyle/>
          <a:p>
            <a:pPr algn="ctr"/>
            <a:endParaRPr lang="en-RO" dirty="0"/>
          </a:p>
        </p:txBody>
      </p:sp>
      <p:sp>
        <p:nvSpPr>
          <p:cNvPr id="5" name="Rectangle 2">
            <a:extLst>
              <a:ext uri="{FF2B5EF4-FFF2-40B4-BE49-F238E27FC236}">
                <a16:creationId xmlns:a16="http://schemas.microsoft.com/office/drawing/2014/main" id="{670AC9FA-5016-014F-0597-72C044282076}"/>
              </a:ext>
            </a:extLst>
          </p:cNvPr>
          <p:cNvSpPr>
            <a:spLocks noChangeArrowheads="1"/>
          </p:cNvSpPr>
          <p:nvPr/>
        </p:nvSpPr>
        <p:spPr bwMode="auto">
          <a:xfrm>
            <a:off x="9506026" y="-227520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en-RO"/>
          </a:p>
        </p:txBody>
      </p:sp>
      <p:sp>
        <p:nvSpPr>
          <p:cNvPr id="6" name="Title 1">
            <a:extLst>
              <a:ext uri="{FF2B5EF4-FFF2-40B4-BE49-F238E27FC236}">
                <a16:creationId xmlns:a16="http://schemas.microsoft.com/office/drawing/2014/main" id="{D7E6C62B-54EE-0EBF-2DF8-079373AC1720}"/>
              </a:ext>
            </a:extLst>
          </p:cNvPr>
          <p:cNvSpPr txBox="1">
            <a:spLocks/>
          </p:cNvSpPr>
          <p:nvPr/>
        </p:nvSpPr>
        <p:spPr>
          <a:xfrm>
            <a:off x="636916" y="2149666"/>
            <a:ext cx="10486696" cy="1239340"/>
          </a:xfrm>
          <a:prstGeom prst="rect">
            <a:avLst/>
          </a:prstGeom>
        </p:spPr>
        <p:txBody>
          <a:bodyPr vert="horz" lIns="91440" tIns="45720" rIns="91440" bIns="45720" rtlCol="0" anchor="b">
            <a:noAutofit/>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1800" b="1" i="1" kern="0" dirty="0">
                <a:solidFill>
                  <a:srgbClr val="002060"/>
                </a:solidFill>
                <a:latin typeface="Times New Roman" panose="02020603050405020304" pitchFamily="18" charset="0"/>
                <a:ea typeface="Calibri" panose="020F0502020204030204" pitchFamily="34" charset="0"/>
              </a:rPr>
              <a:t>INSTITUTUL CLINIC FUNDENI (LIDER)</a:t>
            </a:r>
          </a:p>
          <a:p>
            <a:pPr algn="ctr"/>
            <a:r>
              <a:rPr lang="ro-RO" sz="1800" b="1" i="1" kern="0" dirty="0">
                <a:solidFill>
                  <a:srgbClr val="002060"/>
                </a:solidFill>
                <a:latin typeface="Times New Roman" panose="02020603050405020304" pitchFamily="18" charset="0"/>
                <a:ea typeface="Calibri" panose="020F0502020204030204" pitchFamily="34" charset="0"/>
              </a:rPr>
              <a:t>&amp;</a:t>
            </a:r>
            <a:br>
              <a:rPr lang="ro-RO" sz="1800" b="1" i="1" kern="0" dirty="0">
                <a:solidFill>
                  <a:srgbClr val="002060"/>
                </a:solidFill>
                <a:latin typeface="Times New Roman" panose="02020603050405020304" pitchFamily="18" charset="0"/>
                <a:ea typeface="Calibri" panose="020F0502020204030204" pitchFamily="34" charset="0"/>
              </a:rPr>
            </a:br>
            <a:r>
              <a:rPr lang="ro-RO" sz="1800" b="1" i="1" kern="0" dirty="0">
                <a:solidFill>
                  <a:srgbClr val="002060"/>
                </a:solidFill>
                <a:latin typeface="Times New Roman" panose="02020603050405020304" pitchFamily="18" charset="0"/>
                <a:ea typeface="Calibri" panose="020F0502020204030204" pitchFamily="34" charset="0"/>
              </a:rPr>
              <a:t>INSTITUTUL NAȚIONAL DE SĂNĂTATE PUBLICĂ (PARTENER)</a:t>
            </a:r>
            <a:r>
              <a:rPr lang="en-RO" sz="800" b="1" i="1" dirty="0">
                <a:solidFill>
                  <a:srgbClr val="002060"/>
                </a:solidFill>
              </a:rPr>
              <a:t> </a:t>
            </a:r>
            <a:endParaRPr lang="en-RO" sz="2400" b="1" i="1" dirty="0">
              <a:solidFill>
                <a:srgbClr val="002060"/>
              </a:solidFill>
            </a:endParaRPr>
          </a:p>
        </p:txBody>
      </p:sp>
    </p:spTree>
    <p:extLst>
      <p:ext uri="{BB962C8B-B14F-4D97-AF65-F5344CB8AC3E}">
        <p14:creationId xmlns:p14="http://schemas.microsoft.com/office/powerpoint/2010/main" val="349846530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A20B2-5F12-AB91-E85C-B956BF4697D4}"/>
              </a:ext>
            </a:extLst>
          </p:cNvPr>
          <p:cNvSpPr>
            <a:spLocks noGrp="1"/>
          </p:cNvSpPr>
          <p:nvPr>
            <p:ph type="title"/>
          </p:nvPr>
        </p:nvSpPr>
        <p:spPr>
          <a:xfrm>
            <a:off x="1000952" y="0"/>
            <a:ext cx="9404723" cy="898410"/>
          </a:xfrm>
        </p:spPr>
        <p:txBody>
          <a:bodyPr/>
          <a:lstStyle/>
          <a:p>
            <a:pPr algn="ctr"/>
            <a:r>
              <a:rPr lang="en-RO" dirty="0">
                <a:latin typeface="Times New Roman" panose="02020603050405020304" pitchFamily="18" charset="0"/>
                <a:cs typeface="Times New Roman" panose="02020603050405020304" pitchFamily="18" charset="0"/>
              </a:rPr>
              <a:t>REZULTATE PREVIZIONATE:</a:t>
            </a:r>
          </a:p>
        </p:txBody>
      </p:sp>
      <p:sp>
        <p:nvSpPr>
          <p:cNvPr id="3" name="Content Placeholder 2">
            <a:extLst>
              <a:ext uri="{FF2B5EF4-FFF2-40B4-BE49-F238E27FC236}">
                <a16:creationId xmlns:a16="http://schemas.microsoft.com/office/drawing/2014/main" id="{0CCAEE25-05B4-D6CE-64CE-BCA33E5D02B7}"/>
              </a:ext>
            </a:extLst>
          </p:cNvPr>
          <p:cNvSpPr>
            <a:spLocks noGrp="1"/>
          </p:cNvSpPr>
          <p:nvPr>
            <p:ph idx="1"/>
          </p:nvPr>
        </p:nvSpPr>
        <p:spPr>
          <a:xfrm>
            <a:off x="1130491" y="794130"/>
            <a:ext cx="10060557" cy="5778120"/>
          </a:xfrm>
        </p:spPr>
        <p:txBody>
          <a:bodyPr>
            <a:normAutofit fontScale="92500" lnSpcReduction="10000"/>
          </a:bodyPr>
          <a:lstStyle/>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R1 (A1.1): Metodologie de screening pentru cancerul colorectal actualizata; </a:t>
            </a:r>
          </a:p>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R2 (A1.1): Ghid de conformare la standardele de calitate pentru programul de screening de cancer colorectal;</a:t>
            </a:r>
          </a:p>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R3 (A1.1): Mecanism de asigurare și finanţare pentru serviciile medicale de confirmare diagnostică și tratament al leziunilor precanceroase în cazul persoanelor neasigurate pentru înlăturarea riscului de dezvoltare a bolii elaborat; </a:t>
            </a:r>
          </a:p>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R4 (A1.1): Sistem de invitare reinvitare dezvoltat; </a:t>
            </a:r>
          </a:p>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R5 (A1.2): 1 curricula de curs formare medici de familie actualizata; </a:t>
            </a:r>
          </a:p>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R6 (A1.2): 1 curricula de curs formare medici gastroenterologi actualizata; </a:t>
            </a:r>
          </a:p>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R7 (A1.2): 1 curricula de curs formare medici anatomopatologi actualizata; </a:t>
            </a:r>
          </a:p>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R8 (A1.2): 1 curricula de curs formare medici laborator elaborata; </a:t>
            </a:r>
          </a:p>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R9 (A1.2): 1 curricula de curs de formare asistenti medicali actualizata;</a:t>
            </a:r>
          </a:p>
          <a:p>
            <a:pPr algn="just"/>
            <a:r>
              <a:rPr lang="en-US" sz="1800" noProof="1">
                <a:effectLst/>
                <a:latin typeface="Times New Roman" panose="02020603050405020304" pitchFamily="18" charset="0"/>
                <a:ea typeface="Calibri" panose="020F0502020204030204" pitchFamily="34" charset="0"/>
                <a:cs typeface="Times New Roman" panose="02020603050405020304" pitchFamily="18" charset="0"/>
              </a:rPr>
              <a:t> R10 (A1.2): 1028 persoane formate in cadrul programelor de formare medicala; </a:t>
            </a:r>
          </a:p>
          <a:p>
            <a:pPr marL="1382713" indent="-341313" algn="just">
              <a:buFont typeface="Wingdings" pitchFamily="2" charset="2"/>
              <a:buChar char="ü"/>
            </a:pPr>
            <a:r>
              <a:rPr lang="en-GB" sz="1600" i="1" noProof="1">
                <a:effectLst/>
                <a:latin typeface="Times New Roman" panose="02020603050405020304" pitchFamily="18" charset="0"/>
                <a:cs typeface="Times New Roman" panose="02020603050405020304" pitchFamily="18" charset="0"/>
              </a:rPr>
              <a:t>720 medici de familie, </a:t>
            </a:r>
          </a:p>
          <a:p>
            <a:pPr marL="1382713" indent="-341313" algn="just">
              <a:buFont typeface="Wingdings" pitchFamily="2" charset="2"/>
              <a:buChar char="ü"/>
            </a:pPr>
            <a:r>
              <a:rPr lang="en-GB" sz="1600" i="1" noProof="1">
                <a:effectLst/>
                <a:latin typeface="Times New Roman" panose="02020603050405020304" pitchFamily="18" charset="0"/>
                <a:cs typeface="Times New Roman" panose="02020603050405020304" pitchFamily="18" charset="0"/>
              </a:rPr>
              <a:t>60 medici gastroenterologi </a:t>
            </a:r>
          </a:p>
          <a:p>
            <a:pPr marL="1382713" indent="-341313" algn="just">
              <a:buFont typeface="Wingdings" pitchFamily="2" charset="2"/>
              <a:buChar char="ü"/>
            </a:pPr>
            <a:r>
              <a:rPr lang="en-GB" sz="1600" i="1" noProof="1">
                <a:effectLst/>
                <a:latin typeface="Times New Roman" panose="02020603050405020304" pitchFamily="18" charset="0"/>
                <a:cs typeface="Times New Roman" panose="02020603050405020304" pitchFamily="18" charset="0"/>
              </a:rPr>
              <a:t>40 medici anatomopatologi</a:t>
            </a:r>
            <a:endParaRPr lang="en-GB" sz="1600" i="1" noProof="1">
              <a:latin typeface="Times New Roman" panose="02020603050405020304" pitchFamily="18" charset="0"/>
              <a:cs typeface="Times New Roman" panose="02020603050405020304" pitchFamily="18" charset="0"/>
            </a:endParaRPr>
          </a:p>
          <a:p>
            <a:pPr marL="1382713" indent="-341313" algn="just">
              <a:buFont typeface="Wingdings" pitchFamily="2" charset="2"/>
              <a:buChar char="ü"/>
            </a:pPr>
            <a:r>
              <a:rPr lang="en-GB" sz="1600" i="1" noProof="1">
                <a:effectLst/>
                <a:latin typeface="Times New Roman" panose="02020603050405020304" pitchFamily="18" charset="0"/>
                <a:cs typeface="Times New Roman" panose="02020603050405020304" pitchFamily="18" charset="0"/>
              </a:rPr>
              <a:t>8 medici de laborator </a:t>
            </a:r>
          </a:p>
          <a:p>
            <a:pPr marL="1382713" indent="-341313" algn="just">
              <a:buFont typeface="Wingdings" pitchFamily="2" charset="2"/>
              <a:buChar char="ü"/>
            </a:pPr>
            <a:r>
              <a:rPr lang="en-GB" sz="1600" i="1" noProof="1">
                <a:effectLst/>
                <a:latin typeface="Times New Roman" panose="02020603050405020304" pitchFamily="18" charset="0"/>
                <a:cs typeface="Times New Roman" panose="02020603050405020304" pitchFamily="18" charset="0"/>
              </a:rPr>
              <a:t>200 asistenți medicali</a:t>
            </a:r>
            <a:endParaRPr lang="en-US" sz="1800" noProof="1">
              <a:effectLst/>
              <a:latin typeface="Times New Roman" panose="02020603050405020304" pitchFamily="18" charset="0"/>
              <a:ea typeface="Calibri" panose="020F0502020204030204" pitchFamily="34" charset="0"/>
              <a:cs typeface="Times New Roman" panose="02020603050405020304" pitchFamily="18" charset="0"/>
            </a:endParaRPr>
          </a:p>
          <a:p>
            <a:endParaRPr lang="en-RO" dirty="0"/>
          </a:p>
        </p:txBody>
      </p:sp>
    </p:spTree>
    <p:extLst>
      <p:ext uri="{BB962C8B-B14F-4D97-AF65-F5344CB8AC3E}">
        <p14:creationId xmlns:p14="http://schemas.microsoft.com/office/powerpoint/2010/main" val="2573971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279391-0BFD-6FA1-5461-5A378F926546}"/>
              </a:ext>
            </a:extLst>
          </p:cNvPr>
          <p:cNvSpPr>
            <a:spLocks noGrp="1"/>
          </p:cNvSpPr>
          <p:nvPr>
            <p:ph idx="1"/>
          </p:nvPr>
        </p:nvSpPr>
        <p:spPr>
          <a:xfrm>
            <a:off x="1075531" y="369094"/>
            <a:ext cx="10040938" cy="6119811"/>
          </a:xfrm>
        </p:spPr>
        <p:txBody>
          <a:bodyPr>
            <a:normAutofit fontScale="85000" lnSpcReduction="10000"/>
          </a:bodyPr>
          <a:lstStyle/>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R11 (A2.1): 1 Registru electronic de screening ROC actualizat;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R12 (A2.1): 1 curricula de curs de specializare dedicata instalarii, utilizarii, gestionarii si asigurarii suportului tehnic a ROC în vederea implementării calitative a programului de screening pentru cancer colorectal - dezvoltata si creditata INSP;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R13 (A2.1): 40 persoane formate la cursul de specializare in ROC;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R14 (A2.2): 1 Raport de monitorizare program screening actualizat;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R15 (A2.2): 4 Rapoarte anuale privind rezultatele screeningului la nivel național în baza datelor obținute din programele regionale;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R16 (A3.1): 2 studii cercetare sociala - atitudini si cunostinte grup tinta vizat programele regionale de screening pentru cancerul colorectal din etapa 2;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R17 (A3.1): 8 evenimente de diseminare rezultate studii si evaluarea impactului proiectelor regionale;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R18 (A3.1): 2 evenimente centrale de prezentare rezultate diseminare studii de cercetare si evaluare a impactului proiectelor regionale;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R19 (A3.1): Materiale comunicare, continuturi si mesaje cheie dezvoltate;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R20 (A3.1): 2 Focus-grupuri organizate;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R21 (A3.2): 1 call-center dezvoltat si functional;</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R22 (A3.2): 1 curricula curs specific de comunicare in sanatate dezvoltata si creditata INSP în vederea implementării calitative a programului de screening pentru cancer colorectal; </a:t>
            </a:r>
          </a:p>
          <a:p>
            <a:pPr algn="just"/>
            <a:r>
              <a:rPr lang="en-US" sz="2000" noProof="1">
                <a:effectLst/>
                <a:latin typeface="Times New Roman" panose="02020603050405020304" pitchFamily="18" charset="0"/>
                <a:ea typeface="Calibri" panose="020F0502020204030204" pitchFamily="34" charset="0"/>
                <a:cs typeface="Arial" panose="020B0604020202020204" pitchFamily="34" charset="0"/>
              </a:rPr>
              <a:t>R23 (A3.2): 26 persoane formate in cadrul programului de formare in comunicare.</a:t>
            </a:r>
            <a:endParaRPr lang="en-RO" sz="2000" noProof="1">
              <a:effectLst/>
              <a:latin typeface="Calibri" panose="020F0502020204030204" pitchFamily="34" charset="0"/>
              <a:ea typeface="Calibri" panose="020F0502020204030204" pitchFamily="34" charset="0"/>
              <a:cs typeface="Arial" panose="020B0604020202020204" pitchFamily="34" charset="0"/>
            </a:endParaRPr>
          </a:p>
          <a:p>
            <a:endParaRPr lang="en-RO" dirty="0"/>
          </a:p>
        </p:txBody>
      </p:sp>
    </p:spTree>
    <p:extLst>
      <p:ext uri="{BB962C8B-B14F-4D97-AF65-F5344CB8AC3E}">
        <p14:creationId xmlns:p14="http://schemas.microsoft.com/office/powerpoint/2010/main" val="2516145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58E3E-EAFA-1455-1A62-6E62DA740D55}"/>
              </a:ext>
            </a:extLst>
          </p:cNvPr>
          <p:cNvSpPr>
            <a:spLocks noGrp="1"/>
          </p:cNvSpPr>
          <p:nvPr>
            <p:ph type="title"/>
          </p:nvPr>
        </p:nvSpPr>
        <p:spPr>
          <a:xfrm>
            <a:off x="989012" y="102534"/>
            <a:ext cx="9404723" cy="1143000"/>
          </a:xfrm>
        </p:spPr>
        <p:txBody>
          <a:bodyPr/>
          <a:lstStyle/>
          <a:p>
            <a:r>
              <a:rPr lang="en-GB" sz="2800" b="1" i="1" noProof="1">
                <a:effectLst/>
                <a:latin typeface="Times New Roman" panose="02020603050405020304" pitchFamily="18" charset="0"/>
                <a:cs typeface="Times New Roman" panose="02020603050405020304" pitchFamily="18" charset="0"/>
              </a:rPr>
              <a:t>Subactivitatea 1.1.</a:t>
            </a:r>
            <a:r>
              <a:rPr lang="en-GB" sz="2800" b="1" i="1" noProof="1">
                <a:latin typeface="Times New Roman" panose="02020603050405020304" pitchFamily="18" charset="0"/>
                <a:cs typeface="Times New Roman" panose="02020603050405020304" pitchFamily="18" charset="0"/>
              </a:rPr>
              <a:t> </a:t>
            </a:r>
            <a:r>
              <a:rPr lang="en-GB" sz="2800" b="1" i="1" noProof="1">
                <a:effectLst/>
                <a:latin typeface="Times New Roman" panose="02020603050405020304" pitchFamily="18" charset="0"/>
                <a:cs typeface="Times New Roman" panose="02020603050405020304" pitchFamily="18" charset="0"/>
              </a:rPr>
              <a:t>Actualizarea cadrului</a:t>
            </a:r>
            <a:r>
              <a:rPr lang="en-GB" sz="2800" b="1" i="1" noProof="1">
                <a:latin typeface="Times New Roman" panose="02020603050405020304" pitchFamily="18" charset="0"/>
                <a:cs typeface="Times New Roman" panose="02020603050405020304" pitchFamily="18" charset="0"/>
              </a:rPr>
              <a:t> </a:t>
            </a:r>
            <a:r>
              <a:rPr lang="en-GB" sz="2800" b="1" i="1" noProof="1">
                <a:effectLst/>
                <a:latin typeface="Times New Roman" panose="02020603050405020304" pitchFamily="18" charset="0"/>
                <a:cs typeface="Times New Roman" panose="02020603050405020304" pitchFamily="18" charset="0"/>
              </a:rPr>
              <a:t>metodologic pentru</a:t>
            </a:r>
            <a:r>
              <a:rPr lang="en-GB" sz="2800" b="1" i="1" noProof="1">
                <a:latin typeface="Times New Roman" panose="02020603050405020304" pitchFamily="18" charset="0"/>
                <a:cs typeface="Times New Roman" panose="02020603050405020304" pitchFamily="18" charset="0"/>
              </a:rPr>
              <a:t> </a:t>
            </a:r>
            <a:r>
              <a:rPr lang="en-GB" sz="2800" b="1" i="1" noProof="1">
                <a:effectLst/>
                <a:latin typeface="Times New Roman" panose="02020603050405020304" pitchFamily="18" charset="0"/>
                <a:cs typeface="Times New Roman" panose="02020603050405020304" pitchFamily="18" charset="0"/>
              </a:rPr>
              <a:t>implementarea</a:t>
            </a:r>
            <a:r>
              <a:rPr lang="en-GB" sz="2800" b="1" i="1" noProof="1">
                <a:latin typeface="Times New Roman" panose="02020603050405020304" pitchFamily="18" charset="0"/>
                <a:cs typeface="Times New Roman" panose="02020603050405020304" pitchFamily="18" charset="0"/>
              </a:rPr>
              <a:t> </a:t>
            </a:r>
            <a:r>
              <a:rPr lang="en-GB" sz="2800" b="1" i="1" noProof="1">
                <a:effectLst/>
                <a:latin typeface="Times New Roman" panose="02020603050405020304" pitchFamily="18" charset="0"/>
                <a:cs typeface="Times New Roman" panose="02020603050405020304" pitchFamily="18" charset="0"/>
              </a:rPr>
              <a:t>programului</a:t>
            </a:r>
            <a:r>
              <a:rPr lang="en-GB" sz="2800" b="1" i="1" noProof="1">
                <a:latin typeface="Times New Roman" panose="02020603050405020304" pitchFamily="18" charset="0"/>
                <a:cs typeface="Times New Roman" panose="02020603050405020304" pitchFamily="18" charset="0"/>
              </a:rPr>
              <a:t> </a:t>
            </a:r>
            <a:r>
              <a:rPr lang="en-GB" sz="2800" b="1" i="1" noProof="1">
                <a:effectLst/>
                <a:latin typeface="Times New Roman" panose="02020603050405020304" pitchFamily="18" charset="0"/>
                <a:cs typeface="Times New Roman" panose="02020603050405020304" pitchFamily="18" charset="0"/>
              </a:rPr>
              <a:t>de</a:t>
            </a:r>
            <a:r>
              <a:rPr lang="en-GB" sz="2800" b="1" i="1" noProof="1">
                <a:latin typeface="Times New Roman" panose="02020603050405020304" pitchFamily="18" charset="0"/>
                <a:cs typeface="Times New Roman" panose="02020603050405020304" pitchFamily="18" charset="0"/>
              </a:rPr>
              <a:t> </a:t>
            </a:r>
            <a:r>
              <a:rPr lang="en-GB" sz="2800" b="1" i="1" noProof="1">
                <a:effectLst/>
                <a:latin typeface="Times New Roman" panose="02020603050405020304" pitchFamily="18" charset="0"/>
                <a:cs typeface="Times New Roman" panose="02020603050405020304" pitchFamily="18" charset="0"/>
              </a:rPr>
              <a:t>screening al populației</a:t>
            </a:r>
            <a:r>
              <a:rPr lang="en-GB" sz="2800" b="1" i="1" noProof="1">
                <a:latin typeface="Times New Roman" panose="02020603050405020304" pitchFamily="18" charset="0"/>
                <a:cs typeface="Times New Roman" panose="02020603050405020304" pitchFamily="18" charset="0"/>
              </a:rPr>
              <a:t> </a:t>
            </a:r>
            <a:r>
              <a:rPr lang="en-GB" sz="2800" b="1" i="1" noProof="1">
                <a:effectLst/>
                <a:latin typeface="Times New Roman" panose="02020603050405020304" pitchFamily="18" charset="0"/>
                <a:cs typeface="Times New Roman" panose="02020603050405020304" pitchFamily="18" charset="0"/>
              </a:rPr>
              <a:t>pentru cancer</a:t>
            </a:r>
            <a:r>
              <a:rPr lang="en-GB" sz="2800" b="1" i="1" noProof="1">
                <a:latin typeface="Times New Roman" panose="02020603050405020304" pitchFamily="18" charset="0"/>
                <a:cs typeface="Times New Roman" panose="02020603050405020304" pitchFamily="18" charset="0"/>
              </a:rPr>
              <a:t> </a:t>
            </a:r>
            <a:r>
              <a:rPr lang="en-GB" sz="2800" b="1" i="1" noProof="1">
                <a:effectLst/>
                <a:latin typeface="Times New Roman" panose="02020603050405020304" pitchFamily="18" charset="0"/>
                <a:cs typeface="Times New Roman" panose="02020603050405020304" pitchFamily="18" charset="0"/>
              </a:rPr>
              <a:t>colorectal</a:t>
            </a:r>
            <a:br>
              <a:rPr lang="en-GB" dirty="0">
                <a:effectLst/>
                <a:latin typeface="Helvetica" pitchFamily="2" charset="0"/>
              </a:rPr>
            </a:br>
            <a:endParaRPr lang="en-RO" dirty="0"/>
          </a:p>
        </p:txBody>
      </p:sp>
      <p:sp>
        <p:nvSpPr>
          <p:cNvPr id="3" name="Content Placeholder 2">
            <a:extLst>
              <a:ext uri="{FF2B5EF4-FFF2-40B4-BE49-F238E27FC236}">
                <a16:creationId xmlns:a16="http://schemas.microsoft.com/office/drawing/2014/main" id="{B0C26804-F9E5-13B4-9AE3-C7358344D8AF}"/>
              </a:ext>
            </a:extLst>
          </p:cNvPr>
          <p:cNvSpPr>
            <a:spLocks noGrp="1"/>
          </p:cNvSpPr>
          <p:nvPr>
            <p:ph idx="1"/>
          </p:nvPr>
        </p:nvSpPr>
        <p:spPr>
          <a:xfrm>
            <a:off x="989011" y="1602721"/>
            <a:ext cx="10155239" cy="5098116"/>
          </a:xfrm>
        </p:spPr>
        <p:txBody>
          <a:bodyPr>
            <a:normAutofit fontScale="92500" lnSpcReduction="10000"/>
          </a:bodyPr>
          <a:lstStyle/>
          <a:p>
            <a:pPr algn="just"/>
            <a:r>
              <a:rPr lang="en-GB" sz="2800" noProof="1">
                <a:effectLst/>
                <a:latin typeface="Times New Roman" panose="02020603050405020304" pitchFamily="18" charset="0"/>
                <a:cs typeface="Times New Roman" panose="02020603050405020304" pitchFamily="18" charset="0"/>
              </a:rPr>
              <a:t>Constituire Consiliul stiintific de expertiza;</a:t>
            </a:r>
          </a:p>
          <a:p>
            <a:pPr algn="just"/>
            <a:r>
              <a:rPr lang="en-GB" sz="2800" noProof="1">
                <a:effectLst/>
                <a:latin typeface="Times New Roman" panose="02020603050405020304" pitchFamily="18" charset="0"/>
                <a:cs typeface="Times New Roman" panose="02020603050405020304" pitchFamily="18" charset="0"/>
              </a:rPr>
              <a:t>Actualizare Metodologie</a:t>
            </a:r>
            <a:r>
              <a:rPr lang="en-GB" sz="2800" noProof="1">
                <a:latin typeface="Times New Roman" panose="02020603050405020304" pitchFamily="18" charset="0"/>
                <a:cs typeface="Times New Roman" panose="02020603050405020304" pitchFamily="18" charset="0"/>
              </a:rPr>
              <a:t> </a:t>
            </a:r>
            <a:r>
              <a:rPr lang="en-GB" sz="2800" noProof="1">
                <a:effectLst/>
                <a:latin typeface="Times New Roman" panose="02020603050405020304" pitchFamily="18" charset="0"/>
                <a:cs typeface="Times New Roman" panose="02020603050405020304" pitchFamily="18" charset="0"/>
              </a:rPr>
              <a:t>de screening pentru cancerul colorectal (MSCCR);</a:t>
            </a:r>
          </a:p>
          <a:p>
            <a:pPr algn="just"/>
            <a:r>
              <a:rPr lang="en-GB" sz="2800" noProof="1">
                <a:latin typeface="Times New Roman" panose="02020603050405020304" pitchFamily="18" charset="0"/>
                <a:cs typeface="Times New Roman" panose="02020603050405020304" pitchFamily="18" charset="0"/>
              </a:rPr>
              <a:t>E</a:t>
            </a:r>
            <a:r>
              <a:rPr lang="en-GB" sz="2800" noProof="1">
                <a:effectLst/>
                <a:latin typeface="Times New Roman" panose="02020603050405020304" pitchFamily="18" charset="0"/>
                <a:cs typeface="Times New Roman" panose="02020603050405020304" pitchFamily="18" charset="0"/>
              </a:rPr>
              <a:t>laborare plan de management, control si asigurare a calitatii programului de screening (ca instrument de implementare a metodologiei de screening) in cadrul caruia</a:t>
            </a:r>
            <a:r>
              <a:rPr lang="en-GB" sz="2800" noProof="1">
                <a:latin typeface="Times New Roman" panose="02020603050405020304" pitchFamily="18" charset="0"/>
                <a:cs typeface="Times New Roman" panose="02020603050405020304" pitchFamily="18" charset="0"/>
              </a:rPr>
              <a:t> </a:t>
            </a:r>
            <a:r>
              <a:rPr lang="en-GB" sz="2800" noProof="1">
                <a:effectLst/>
                <a:latin typeface="Times New Roman" panose="02020603050405020304" pitchFamily="18" charset="0"/>
                <a:cs typeface="Times New Roman" panose="02020603050405020304" pitchFamily="18" charset="0"/>
              </a:rPr>
              <a:t>va fi elaborat un Ghid de conformare la standardele de calitate pentru programul de</a:t>
            </a:r>
            <a:r>
              <a:rPr lang="en-GB" sz="2800" noProof="1">
                <a:latin typeface="Times New Roman" panose="02020603050405020304" pitchFamily="18" charset="0"/>
                <a:cs typeface="Times New Roman" panose="02020603050405020304" pitchFamily="18" charset="0"/>
              </a:rPr>
              <a:t> </a:t>
            </a:r>
            <a:r>
              <a:rPr lang="en-GB" sz="2800" noProof="1">
                <a:effectLst/>
                <a:latin typeface="Times New Roman" panose="02020603050405020304" pitchFamily="18" charset="0"/>
                <a:cs typeface="Times New Roman" panose="02020603050405020304" pitchFamily="18" charset="0"/>
              </a:rPr>
              <a:t>screening CCR;</a:t>
            </a:r>
          </a:p>
          <a:p>
            <a:pPr algn="just"/>
            <a:r>
              <a:rPr lang="en-GB" sz="2800" noProof="1">
                <a:latin typeface="Times New Roman" panose="02020603050405020304" pitchFamily="18" charset="0"/>
                <a:cs typeface="Times New Roman" panose="02020603050405020304" pitchFamily="18" charset="0"/>
              </a:rPr>
              <a:t>O</a:t>
            </a:r>
            <a:r>
              <a:rPr lang="en-GB" sz="2800" noProof="1">
                <a:effectLst/>
                <a:latin typeface="Times New Roman" panose="02020603050405020304" pitchFamily="18" charset="0"/>
                <a:cs typeface="Times New Roman" panose="02020603050405020304" pitchFamily="18" charset="0"/>
              </a:rPr>
              <a:t>rganizare 2 workshop-uri cu experti</a:t>
            </a:r>
            <a:r>
              <a:rPr lang="en-GB" sz="2800" noProof="1">
                <a:latin typeface="Times New Roman" panose="02020603050405020304" pitchFamily="18" charset="0"/>
                <a:cs typeface="Times New Roman" panose="02020603050405020304" pitchFamily="18" charset="0"/>
              </a:rPr>
              <a:t> </a:t>
            </a:r>
            <a:r>
              <a:rPr lang="en-GB" sz="2800" noProof="1">
                <a:effectLst/>
                <a:latin typeface="Times New Roman" panose="02020603050405020304" pitchFamily="18" charset="0"/>
                <a:cs typeface="Times New Roman" panose="02020603050405020304" pitchFamily="18" charset="0"/>
              </a:rPr>
              <a:t>internationali invitati din tari UE cu inalta expertiza in domeniul gastroenterologiei/ hepatologiei;</a:t>
            </a:r>
          </a:p>
          <a:p>
            <a:pPr algn="just"/>
            <a:r>
              <a:rPr lang="en-GB" sz="2800" noProof="1">
                <a:effectLst/>
                <a:latin typeface="Times New Roman" panose="02020603050405020304" pitchFamily="18" charset="0"/>
                <a:cs typeface="Times New Roman" panose="02020603050405020304" pitchFamily="18" charset="0"/>
              </a:rPr>
              <a:t>40 persoane participante la workshop-uri, congrese și vizite internationale pentru schimb de bune practici.</a:t>
            </a:r>
          </a:p>
          <a:p>
            <a:endParaRPr lang="en-GB" dirty="0">
              <a:effectLst/>
              <a:latin typeface="Helvetica" pitchFamily="2" charset="0"/>
            </a:endParaRPr>
          </a:p>
          <a:p>
            <a:pPr algn="just"/>
            <a:endParaRPr lang="en-GB" noProof="1">
              <a:effectLst/>
              <a:latin typeface="Times New Roman" panose="02020603050405020304" pitchFamily="18" charset="0"/>
              <a:cs typeface="Times New Roman" panose="02020603050405020304" pitchFamily="18" charset="0"/>
            </a:endParaRPr>
          </a:p>
          <a:p>
            <a:endParaRPr lang="en-GB" noProof="1">
              <a:effectLst/>
              <a:latin typeface="Helvetica" pitchFamily="2" charset="0"/>
            </a:endParaRPr>
          </a:p>
          <a:p>
            <a:endParaRPr lang="en-GB" noProof="1"/>
          </a:p>
        </p:txBody>
      </p:sp>
    </p:spTree>
    <p:extLst>
      <p:ext uri="{BB962C8B-B14F-4D97-AF65-F5344CB8AC3E}">
        <p14:creationId xmlns:p14="http://schemas.microsoft.com/office/powerpoint/2010/main" val="368824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7D082-5B92-B601-D89E-A9499AE3A063}"/>
              </a:ext>
            </a:extLst>
          </p:cNvPr>
          <p:cNvSpPr>
            <a:spLocks noGrp="1"/>
          </p:cNvSpPr>
          <p:nvPr>
            <p:ph type="title"/>
          </p:nvPr>
        </p:nvSpPr>
        <p:spPr>
          <a:xfrm>
            <a:off x="646111" y="142521"/>
            <a:ext cx="9750797" cy="1400530"/>
          </a:xfrm>
        </p:spPr>
        <p:txBody>
          <a:bodyPr/>
          <a:lstStyle/>
          <a:p>
            <a:pPr algn="just"/>
            <a:r>
              <a:rPr lang="ro-RO" sz="2400" b="1" i="1" dirty="0">
                <a:effectLst/>
                <a:latin typeface="Times New Roman" panose="02020603050405020304" pitchFamily="18" charset="0"/>
                <a:ea typeface="Calibri" panose="020F0502020204030204" pitchFamily="34" charset="0"/>
                <a:cs typeface="Times New Roman" panose="02020603050405020304" pitchFamily="18" charset="0"/>
              </a:rPr>
              <a:t>Subactivitatea 1.2. Organizarea și derularea programului de formare continuă a personalului implicat în implementarea programului de screening pentru cancer colorectal</a:t>
            </a:r>
            <a:endParaRPr lang="en-RO" i="1" dirty="0"/>
          </a:p>
        </p:txBody>
      </p:sp>
      <p:sp>
        <p:nvSpPr>
          <p:cNvPr id="3" name="Content Placeholder 2">
            <a:extLst>
              <a:ext uri="{FF2B5EF4-FFF2-40B4-BE49-F238E27FC236}">
                <a16:creationId xmlns:a16="http://schemas.microsoft.com/office/drawing/2014/main" id="{F2298A0C-FBE2-4A53-D98A-D6771F6F68B3}"/>
              </a:ext>
            </a:extLst>
          </p:cNvPr>
          <p:cNvSpPr>
            <a:spLocks noGrp="1"/>
          </p:cNvSpPr>
          <p:nvPr>
            <p:ph idx="1"/>
          </p:nvPr>
        </p:nvSpPr>
        <p:spPr>
          <a:xfrm>
            <a:off x="646111" y="1671638"/>
            <a:ext cx="10512427" cy="5186362"/>
          </a:xfrm>
        </p:spPr>
        <p:txBody>
          <a:bodyPr>
            <a:normAutofit fontScale="92500" lnSpcReduction="10000"/>
          </a:bodyPr>
          <a:lstStyle/>
          <a:p>
            <a:pPr algn="just"/>
            <a:r>
              <a:rPr lang="en-GB" noProof="1">
                <a:latin typeface="Times New Roman" panose="02020603050405020304" pitchFamily="18" charset="0"/>
                <a:cs typeface="Times New Roman" panose="02020603050405020304" pitchFamily="18" charset="0"/>
              </a:rPr>
              <a:t>Redactare Metodologie de identificare si selectie a membrilor grupului tinta</a:t>
            </a:r>
          </a:p>
          <a:p>
            <a:pPr algn="just"/>
            <a:r>
              <a:rPr lang="en-GB" noProof="1">
                <a:latin typeface="Times New Roman" panose="02020603050405020304" pitchFamily="18" charset="0"/>
                <a:cs typeface="Times New Roman" panose="02020603050405020304" pitchFamily="18" charset="0"/>
              </a:rPr>
              <a:t>Realizare și acreditare curricule de formare medici și asistenți medicali</a:t>
            </a:r>
          </a:p>
          <a:p>
            <a:pPr algn="just"/>
            <a:r>
              <a:rPr lang="en-GB" sz="1800" i="1" noProof="1">
                <a:effectLst/>
                <a:latin typeface="Times New Roman" panose="02020603050405020304" pitchFamily="18" charset="0"/>
                <a:ea typeface="Aptos" panose="020B0004020202020204" pitchFamily="34" charset="0"/>
                <a:cs typeface="Times New Roman" panose="02020603050405020304" pitchFamily="18" charset="0"/>
              </a:rPr>
              <a:t>Organizare programe de formare profesională ce vor contine sesiuni teoretice și practice (în format fizic sau hibrid), pe parcursul a 2 zile, dupa cum urmeaza: </a:t>
            </a:r>
          </a:p>
          <a:p>
            <a:pPr marL="1212850" algn="just">
              <a:buFont typeface="Wingdings" pitchFamily="2" charset="2"/>
              <a:buChar char="ü"/>
            </a:pPr>
            <a:r>
              <a:rPr lang="en-GB" sz="1800" i="1" noProof="1">
                <a:effectLst/>
                <a:latin typeface="Times New Roman" panose="02020603050405020304" pitchFamily="18" charset="0"/>
                <a:ea typeface="Aptos" panose="020B0004020202020204" pitchFamily="34" charset="0"/>
                <a:cs typeface="Times New Roman" panose="02020603050405020304" pitchFamily="18" charset="0"/>
              </a:rPr>
              <a:t>16 sesiuni de formare medici de familie cu o medie de 45 de participanti, organizate hibrid (cu min. 25 pers. fizic) cu sesiuni teoretice si practice (studii de caz). Cursurile vor avea o durata efectiva de 12 ore sustinute de 6 formatori;</a:t>
            </a:r>
          </a:p>
          <a:p>
            <a:pPr marL="1212850" algn="just">
              <a:buFont typeface="Wingdings" pitchFamily="2" charset="2"/>
              <a:buChar char="ü"/>
            </a:pPr>
            <a:r>
              <a:rPr lang="en-GB" sz="1800" i="1" noProof="1">
                <a:effectLst/>
                <a:latin typeface="Times New Roman" panose="02020603050405020304" pitchFamily="18" charset="0"/>
                <a:ea typeface="Aptos" panose="020B0004020202020204" pitchFamily="34" charset="0"/>
                <a:cs typeface="Times New Roman" panose="02020603050405020304" pitchFamily="18" charset="0"/>
              </a:rPr>
              <a:t>4 sesiuni de formare medici gastroenterologi cu prezenta fizica cu cate 15 participanti. Cursurile se vor tine la la Centrul de Excelanta in Medicina Translationala din cadrul IC Fundeni si vor avea o durata efectiva de 12 ore sustinute de 6 formatori; </a:t>
            </a:r>
          </a:p>
          <a:p>
            <a:pPr marL="1212850" algn="just">
              <a:buFont typeface="Wingdings" pitchFamily="2" charset="2"/>
              <a:buChar char="ü"/>
            </a:pPr>
            <a:r>
              <a:rPr lang="en-GB" sz="1800" i="1" noProof="1">
                <a:effectLst/>
                <a:latin typeface="Times New Roman" panose="02020603050405020304" pitchFamily="18" charset="0"/>
                <a:ea typeface="Aptos" panose="020B0004020202020204" pitchFamily="34" charset="0"/>
                <a:cs typeface="Times New Roman" panose="02020603050405020304" pitchFamily="18" charset="0"/>
              </a:rPr>
              <a:t>2 sesiuni de formare pt medicii anatomopatologi cu prezenta fizica cu cate 20 participanti. Cursurile se vor tine la la Centrul de Excelanta in Medicina Translationala din cadrul IC Fundeni si vor avea o durata efectiva de 12 ore sustinute de 4 formatori; </a:t>
            </a:r>
          </a:p>
          <a:p>
            <a:pPr marL="1212850" algn="just">
              <a:buFont typeface="Wingdings" pitchFamily="2" charset="2"/>
              <a:buChar char="ü"/>
            </a:pPr>
            <a:r>
              <a:rPr lang="en-GB" sz="1800" i="1" noProof="1">
                <a:effectLst/>
                <a:latin typeface="Times New Roman" panose="02020603050405020304" pitchFamily="18" charset="0"/>
                <a:ea typeface="Aptos" panose="020B0004020202020204" pitchFamily="34" charset="0"/>
                <a:cs typeface="Times New Roman" panose="02020603050405020304" pitchFamily="18" charset="0"/>
              </a:rPr>
              <a:t>2 sesiuni de formare medici de laborator, cu prezenta fizica, cu cate 4 participanti, cu o durata efectiva de 12 ore cu 1 formator; </a:t>
            </a:r>
          </a:p>
          <a:p>
            <a:pPr marL="1212850" algn="just">
              <a:buFont typeface="Wingdings" pitchFamily="2" charset="2"/>
              <a:buChar char="ü"/>
            </a:pPr>
            <a:r>
              <a:rPr lang="en-GB" sz="1800" i="1" noProof="1">
                <a:effectLst/>
                <a:latin typeface="Times New Roman" panose="02020603050405020304" pitchFamily="18" charset="0"/>
                <a:ea typeface="Aptos" panose="020B0004020202020204" pitchFamily="34" charset="0"/>
                <a:cs typeface="Times New Roman" panose="02020603050405020304" pitchFamily="18" charset="0"/>
              </a:rPr>
              <a:t>8 sesiuni de formare pt asistenti medicali organizate hibrid cu cate aprox. 25 de participanti (cu min 10 pers fizic). Cursurile vor avea o durata efectiva de 12 ore cu 6 formatori.</a:t>
            </a:r>
            <a:endParaRPr lang="en-RO" sz="1800" noProof="1">
              <a:effectLst/>
              <a:latin typeface="Times New Roman" panose="02020603050405020304" pitchFamily="18" charset="0"/>
              <a:ea typeface="Calibri" panose="020F0502020204030204" pitchFamily="34" charset="0"/>
              <a:cs typeface="Times New Roman" panose="02020603050405020304" pitchFamily="18" charset="0"/>
            </a:endParaRPr>
          </a:p>
          <a:p>
            <a:endParaRPr lang="en-RO" dirty="0"/>
          </a:p>
        </p:txBody>
      </p:sp>
    </p:spTree>
    <p:extLst>
      <p:ext uri="{BB962C8B-B14F-4D97-AF65-F5344CB8AC3E}">
        <p14:creationId xmlns:p14="http://schemas.microsoft.com/office/powerpoint/2010/main" val="1250438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56001-E348-DAD9-D0FE-59EDCEAE0407}"/>
              </a:ext>
            </a:extLst>
          </p:cNvPr>
          <p:cNvSpPr>
            <a:spLocks noGrp="1"/>
          </p:cNvSpPr>
          <p:nvPr>
            <p:ph type="title"/>
          </p:nvPr>
        </p:nvSpPr>
        <p:spPr>
          <a:xfrm>
            <a:off x="646111" y="452718"/>
            <a:ext cx="9755189" cy="1400530"/>
          </a:xfrm>
        </p:spPr>
        <p:txBody>
          <a:bodyPr/>
          <a:lstStyle/>
          <a:p>
            <a:pPr algn="just"/>
            <a:r>
              <a:rPr lang="en-GB" sz="1800" b="1" i="1" noProof="1">
                <a:effectLst/>
                <a:latin typeface="Times New Roman" panose="02020603050405020304" pitchFamily="18" charset="0"/>
                <a:ea typeface="Aptos" panose="020B0004020202020204" pitchFamily="34" charset="0"/>
                <a:cs typeface="Arial" panose="020B0604020202020204" pitchFamily="34" charset="0"/>
              </a:rPr>
              <a:t>Subactivitatea 2.1. Actualizarea și gestionarea sistemului de informații afferent programului de</a:t>
            </a:r>
            <a:br>
              <a:rPr lang="en-RO" sz="1800" b="1" i="1" noProof="1">
                <a:effectLst/>
                <a:latin typeface="Calibri" panose="020F0502020204030204" pitchFamily="34" charset="0"/>
                <a:ea typeface="Calibri" panose="020F0502020204030204" pitchFamily="34" charset="0"/>
                <a:cs typeface="Arial" panose="020B0604020202020204" pitchFamily="34" charset="0"/>
              </a:rPr>
            </a:br>
            <a:r>
              <a:rPr lang="en-GB" sz="1800" b="1" i="1" noProof="1">
                <a:effectLst/>
                <a:latin typeface="Times New Roman" panose="02020603050405020304" pitchFamily="18" charset="0"/>
                <a:ea typeface="Aptos" panose="020B0004020202020204" pitchFamily="34" charset="0"/>
                <a:cs typeface="Arial" panose="020B0604020202020204" pitchFamily="34" charset="0"/>
              </a:rPr>
              <a:t>screening și a infrastructurii IT aferente și asigurarea suportului ethnic pentru personalul care</a:t>
            </a:r>
            <a:br>
              <a:rPr lang="en-RO" sz="1800" b="1" i="1" noProof="1">
                <a:effectLst/>
                <a:latin typeface="Calibri" panose="020F0502020204030204" pitchFamily="34" charset="0"/>
                <a:ea typeface="Calibri" panose="020F0502020204030204" pitchFamily="34" charset="0"/>
                <a:cs typeface="Arial" panose="020B0604020202020204" pitchFamily="34" charset="0"/>
              </a:rPr>
            </a:br>
            <a:r>
              <a:rPr lang="en-GB" sz="1800" b="1" i="1" noProof="1">
                <a:effectLst/>
                <a:latin typeface="Times New Roman" panose="02020603050405020304" pitchFamily="18" charset="0"/>
                <a:ea typeface="Aptos" panose="020B0004020202020204" pitchFamily="34" charset="0"/>
                <a:cs typeface="Arial" panose="020B0604020202020204" pitchFamily="34" charset="0"/>
              </a:rPr>
              <a:t>raportează rezultate ale programului de screening</a:t>
            </a:r>
            <a:endParaRPr lang="en-RO" b="1" i="1" noProof="1"/>
          </a:p>
        </p:txBody>
      </p:sp>
      <p:sp>
        <p:nvSpPr>
          <p:cNvPr id="3" name="Content Placeholder 2">
            <a:extLst>
              <a:ext uri="{FF2B5EF4-FFF2-40B4-BE49-F238E27FC236}">
                <a16:creationId xmlns:a16="http://schemas.microsoft.com/office/drawing/2014/main" id="{1B9B7177-C695-9547-C2AD-C8AA12E67553}"/>
              </a:ext>
            </a:extLst>
          </p:cNvPr>
          <p:cNvSpPr>
            <a:spLocks noGrp="1"/>
          </p:cNvSpPr>
          <p:nvPr>
            <p:ph idx="1"/>
          </p:nvPr>
        </p:nvSpPr>
        <p:spPr>
          <a:xfrm>
            <a:off x="645130" y="1557338"/>
            <a:ext cx="10527695" cy="5029200"/>
          </a:xfrm>
        </p:spPr>
        <p:txBody>
          <a:bodyPr>
            <a:normAutofit fontScale="92500" lnSpcReduction="20000"/>
          </a:bodyPr>
          <a:lstStyle/>
          <a:p>
            <a:pPr marL="0" indent="0" algn="just">
              <a:lnSpc>
                <a:spcPct val="115000"/>
              </a:lnSpc>
              <a:buNone/>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Actualizare și optimizare 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egistru ROC, prin introducerea de noi</a:t>
            </a:r>
            <a:r>
              <a:rPr lang="ro-RO"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funcționalități care vor p</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ermite:</a:t>
            </a:r>
            <a:endParaRPr lang="en-RO" sz="1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pPr>
            <a:r>
              <a:rPr lang="ro-RO" sz="1800" dirty="0">
                <a:latin typeface="Times New Roman" panose="02020603050405020304" pitchFamily="18" charset="0"/>
                <a:ea typeface="Times New Roman" panose="02020603050405020304" pitchFamily="18" charset="0"/>
                <a:cs typeface="Times New Roman" panose="02020603050405020304" pitchFamily="18" charset="0"/>
              </a:rPr>
              <a:t>A</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ccesibilitate și funcționalitate pt. furnizorii de serv de testare și confirmare diagnostic la nivelul tuturor celor 8 regiuni de dezvoltare unde se vor derula programul de screening populațional;</a:t>
            </a:r>
            <a:endParaRPr lang="en-RO" sz="1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pPr>
            <a:r>
              <a:rPr lang="en-RO" sz="1800" dirty="0">
                <a:effectLst/>
                <a:latin typeface="Times New Roman" panose="02020603050405020304" pitchFamily="18" charset="0"/>
                <a:ea typeface="Times New Roman" panose="02020603050405020304" pitchFamily="18" charset="0"/>
                <a:cs typeface="Times New Roman" panose="02020603050405020304" pitchFamily="18" charset="0"/>
              </a:rPr>
              <a:t>C</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olectarea</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verificarea, validarea, centralizarea, stocarea, analiza și interpretarea datelor nominale privind screening CRR</a:t>
            </a:r>
            <a:endParaRPr lang="en-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180340" algn="just">
              <a:lnSpc>
                <a:spcPct val="115000"/>
              </a:lnSpc>
              <a:spcAft>
                <a:spcPts val="0"/>
              </a:spcAft>
            </a:pPr>
            <a:r>
              <a:rPr lang="ro-RO" sz="1800" dirty="0">
                <a:latin typeface="Times New Roman" panose="02020603050405020304" pitchFamily="18" charset="0"/>
                <a:ea typeface="Calibri" panose="020F0502020204030204" pitchFamily="34" charset="0"/>
                <a:cs typeface="Times New Roman" panose="02020603050405020304" pitchFamily="18" charset="0"/>
              </a:rPr>
              <a:t>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laborarea de rapoarte </a:t>
            </a:r>
            <a:r>
              <a:rPr lang="ro-RO" sz="1800" spc="-5" dirty="0">
                <a:effectLst/>
                <a:latin typeface="Times New Roman" panose="02020603050405020304" pitchFamily="18" charset="0"/>
                <a:ea typeface="Calibri" panose="020F0502020204030204" pitchFamily="34" charset="0"/>
                <a:cs typeface="Times New Roman" panose="02020603050405020304" pitchFamily="18" charset="0"/>
              </a:rPr>
              <a:t>privind implementarea programului la nivel regional și național;</a:t>
            </a:r>
            <a:endParaRPr lang="en-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180340" algn="just">
              <a:lnSpc>
                <a:spcPct val="115000"/>
              </a:lnSpc>
              <a:spcAft>
                <a:spcPts val="0"/>
              </a:spcAft>
            </a:pPr>
            <a:r>
              <a:rPr lang="ro-RO" sz="1800" dirty="0">
                <a:latin typeface="Times New Roman" panose="02020603050405020304" pitchFamily="18" charset="0"/>
                <a:ea typeface="Times New Roman" panose="02020603050405020304" pitchFamily="18" charset="0"/>
                <a:cs typeface="Times New Roman" panose="02020603050405020304" pitchFamily="18" charset="0"/>
              </a:rPr>
              <a:t>C</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onstituirea și gestionarea bazei de date a ROC, cu date referitoare la pers beneficiare ale programul de screening;</a:t>
            </a:r>
            <a:endParaRPr lang="en-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180340" algn="just">
              <a:lnSpc>
                <a:spcPct val="115000"/>
              </a:lnSpc>
              <a:spcAft>
                <a:spcPts val="0"/>
              </a:spcAft>
            </a:pPr>
            <a:r>
              <a:rPr lang="ro-RO" sz="1800" dirty="0">
                <a:latin typeface="Times New Roman" panose="02020603050405020304" pitchFamily="18" charset="0"/>
                <a:ea typeface="Times New Roman" panose="02020603050405020304" pitchFamily="18" charset="0"/>
                <a:cs typeface="Times New Roman" panose="02020603050405020304" pitchFamily="18" charset="0"/>
              </a:rPr>
              <a:t>C</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alculul indicatorilor de realizare și calculul indicatorilor de calitate ai programului de screening în toate etapele sale: </a:t>
            </a:r>
          </a:p>
          <a:p>
            <a:pPr marL="180340" algn="just">
              <a:lnSpc>
                <a:spcPct val="115000"/>
              </a:lnSpc>
              <a:spcAft>
                <a:spcPts val="0"/>
              </a:spcAft>
            </a:pPr>
            <a:r>
              <a:rPr lang="en-RO" sz="1800" dirty="0">
                <a:effectLst/>
                <a:latin typeface="Times New Roman" panose="02020603050405020304" pitchFamily="18" charset="0"/>
                <a:ea typeface="Calibri" panose="020F0502020204030204" pitchFamily="34" charset="0"/>
                <a:cs typeface="Times New Roman" panose="02020603050405020304" pitchFamily="18" charset="0"/>
              </a:rPr>
              <a:t>I</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nteroperabilitate</a:t>
            </a:r>
            <a:r>
              <a:rPr lang="ro-RO" sz="1800" spc="-4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cu</a:t>
            </a:r>
            <a:r>
              <a:rPr lang="ro-RO" sz="1800" spc="-4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alte</a:t>
            </a:r>
            <a:r>
              <a:rPr lang="ro-RO" sz="1800" spc="-55"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registre/ baze de date medicale.</a:t>
            </a:r>
            <a:endParaRPr lang="en-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180340" algn="just">
              <a:lnSpc>
                <a:spcPct val="115000"/>
              </a:lnSpc>
              <a:spcAft>
                <a:spcPts val="0"/>
              </a:spcAft>
            </a:pPr>
            <a:r>
              <a:rPr lang="ro-RO" sz="1800" dirty="0">
                <a:latin typeface="Times New Roman" panose="02020603050405020304" pitchFamily="18" charset="0"/>
                <a:ea typeface="Calibri" panose="020F0502020204030204" pitchFamily="34" charset="0"/>
                <a:cs typeface="Times New Roman" panose="02020603050405020304" pitchFamily="18" charset="0"/>
              </a:rPr>
              <a:t>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aportarea în sistemele europene de date privind screeningul, de exemplu European Cancer Information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System</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 Screening; </a:t>
            </a:r>
            <a:endParaRPr lang="en-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180340" algn="just">
              <a:lnSpc>
                <a:spcPct val="115000"/>
              </a:lnSpc>
              <a:spcAft>
                <a:spcPts val="0"/>
              </a:spcAft>
            </a:pPr>
            <a:r>
              <a:rPr lang="ro-RO" sz="1800" dirty="0">
                <a:latin typeface="Times New Roman" panose="02020603050405020304" pitchFamily="18" charset="0"/>
                <a:ea typeface="Calibri" panose="020F0502020204030204" pitchFamily="34" charset="0"/>
                <a:cs typeface="Times New Roman" panose="02020603050405020304" pitchFamily="18" charset="0"/>
              </a:rPr>
              <a:t>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educerea erorilor si optimizarea fluxurilor de lucru;</a:t>
            </a:r>
            <a:endParaRPr lang="en-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180340" algn="just">
              <a:lnSpc>
                <a:spcPct val="115000"/>
              </a:lnSpc>
              <a:spcAft>
                <a:spcPts val="0"/>
              </a:spcAft>
            </a:pPr>
            <a:r>
              <a:rPr lang="ro-RO" sz="1800" dirty="0">
                <a:latin typeface="Times New Roman" panose="02020603050405020304" pitchFamily="18" charset="0"/>
                <a:ea typeface="Calibri" panose="020F0502020204030204" pitchFamily="34" charset="0"/>
                <a:cs typeface="Times New Roman" panose="02020603050405020304" pitchFamily="18" charset="0"/>
              </a:rPr>
              <a:t>I</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mplementarea unor instrumente de monitorizare pt. a evalua performanța sistemului și pt. a identifica rapid eventualele probleme sau disfuncționalități;</a:t>
            </a:r>
            <a:endParaRPr lang="en-RO"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RO" dirty="0"/>
          </a:p>
        </p:txBody>
      </p:sp>
    </p:spTree>
    <p:extLst>
      <p:ext uri="{BB962C8B-B14F-4D97-AF65-F5344CB8AC3E}">
        <p14:creationId xmlns:p14="http://schemas.microsoft.com/office/powerpoint/2010/main" val="534638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C51C1-98E0-920B-F6FE-99579680E6A1}"/>
              </a:ext>
            </a:extLst>
          </p:cNvPr>
          <p:cNvSpPr>
            <a:spLocks noGrp="1"/>
          </p:cNvSpPr>
          <p:nvPr>
            <p:ph type="title"/>
          </p:nvPr>
        </p:nvSpPr>
        <p:spPr>
          <a:xfrm>
            <a:off x="874220" y="138393"/>
            <a:ext cx="9404723" cy="1400530"/>
          </a:xfrm>
        </p:spPr>
        <p:txBody>
          <a:bodyPr/>
          <a:lstStyle/>
          <a:p>
            <a:pPr algn="just"/>
            <a:r>
              <a:rPr lang="en-GB" sz="2400" b="1" i="1" dirty="0">
                <a:latin typeface="Times New Roman" panose="02020603050405020304" pitchFamily="18" charset="0"/>
                <a:cs typeface="Times New Roman" panose="02020603050405020304" pitchFamily="18" charset="0"/>
              </a:rPr>
              <a:t>Subactivitatea 2.2. </a:t>
            </a:r>
            <a:r>
              <a:rPr lang="en-GB" sz="2400" b="1" i="1" dirty="0" err="1">
                <a:latin typeface="Times New Roman" panose="02020603050405020304" pitchFamily="18" charset="0"/>
                <a:cs typeface="Times New Roman" panose="02020603050405020304" pitchFamily="18" charset="0"/>
              </a:rPr>
              <a:t>Monitorizarea</a:t>
            </a:r>
            <a:r>
              <a:rPr lang="en-GB" sz="2400" b="1" i="1" dirty="0">
                <a:latin typeface="Times New Roman" panose="02020603050405020304" pitchFamily="18" charset="0"/>
                <a:cs typeface="Times New Roman" panose="02020603050405020304" pitchFamily="18" charset="0"/>
              </a:rPr>
              <a:t> </a:t>
            </a:r>
            <a:r>
              <a:rPr lang="en-GB" sz="2400" b="1" i="1" dirty="0" err="1">
                <a:latin typeface="Times New Roman" panose="02020603050405020304" pitchFamily="18" charset="0"/>
                <a:cs typeface="Times New Roman" panose="02020603050405020304" pitchFamily="18" charset="0"/>
              </a:rPr>
              <a:t>și</a:t>
            </a:r>
            <a:r>
              <a:rPr lang="en-GB" sz="2400" b="1" i="1" dirty="0">
                <a:latin typeface="Times New Roman" panose="02020603050405020304" pitchFamily="18" charset="0"/>
                <a:cs typeface="Times New Roman" panose="02020603050405020304" pitchFamily="18" charset="0"/>
              </a:rPr>
              <a:t> </a:t>
            </a:r>
            <a:r>
              <a:rPr lang="en-GB" sz="2400" b="1" i="1" dirty="0" err="1">
                <a:latin typeface="Times New Roman" panose="02020603050405020304" pitchFamily="18" charset="0"/>
                <a:cs typeface="Times New Roman" panose="02020603050405020304" pitchFamily="18" charset="0"/>
              </a:rPr>
              <a:t>evaluarea</a:t>
            </a:r>
            <a:r>
              <a:rPr lang="en-GB" sz="2400" b="1" i="1" dirty="0">
                <a:latin typeface="Times New Roman" panose="02020603050405020304" pitchFamily="18" charset="0"/>
                <a:cs typeface="Times New Roman" panose="02020603050405020304" pitchFamily="18" charset="0"/>
              </a:rPr>
              <a:t> din </a:t>
            </a:r>
            <a:r>
              <a:rPr lang="en-GB" sz="2400" b="1" i="1" dirty="0" err="1">
                <a:latin typeface="Times New Roman" panose="02020603050405020304" pitchFamily="18" charset="0"/>
                <a:cs typeface="Times New Roman" panose="02020603050405020304" pitchFamily="18" charset="0"/>
              </a:rPr>
              <a:t>punct</a:t>
            </a:r>
            <a:r>
              <a:rPr lang="en-GB" sz="2400" b="1" i="1" dirty="0">
                <a:latin typeface="Times New Roman" panose="02020603050405020304" pitchFamily="18" charset="0"/>
                <a:cs typeface="Times New Roman" panose="02020603050405020304" pitchFamily="18" charset="0"/>
              </a:rPr>
              <a:t> de </a:t>
            </a:r>
            <a:r>
              <a:rPr lang="en-GB" sz="2400" b="1" i="1" dirty="0" err="1">
                <a:latin typeface="Times New Roman" panose="02020603050405020304" pitchFamily="18" charset="0"/>
                <a:cs typeface="Times New Roman" panose="02020603050405020304" pitchFamily="18" charset="0"/>
              </a:rPr>
              <a:t>vedere</a:t>
            </a:r>
            <a:r>
              <a:rPr lang="en-GB" sz="2400" b="1" i="1" dirty="0">
                <a:latin typeface="Times New Roman" panose="02020603050405020304" pitchFamily="18" charset="0"/>
                <a:cs typeface="Times New Roman" panose="02020603050405020304" pitchFamily="18" charset="0"/>
              </a:rPr>
              <a:t> al </a:t>
            </a:r>
            <a:r>
              <a:rPr lang="en-GB" sz="2400" b="1" i="1" dirty="0" err="1">
                <a:latin typeface="Times New Roman" panose="02020603050405020304" pitchFamily="18" charset="0"/>
                <a:cs typeface="Times New Roman" panose="02020603050405020304" pitchFamily="18" charset="0"/>
              </a:rPr>
              <a:t>calității</a:t>
            </a:r>
            <a:r>
              <a:rPr lang="en-GB" sz="2400" b="1" i="1" dirty="0">
                <a:latin typeface="Times New Roman" panose="02020603050405020304" pitchFamily="18" charset="0"/>
                <a:cs typeface="Times New Roman" panose="02020603050405020304" pitchFamily="18" charset="0"/>
              </a:rPr>
              <a:t> </a:t>
            </a:r>
            <a:r>
              <a:rPr lang="en-GB" sz="2400" b="1" i="1" dirty="0" err="1">
                <a:latin typeface="Times New Roman" panose="02020603050405020304" pitchFamily="18" charset="0"/>
                <a:cs typeface="Times New Roman" panose="02020603050405020304" pitchFamily="18" charset="0"/>
              </a:rPr>
              <a:t>și</a:t>
            </a:r>
            <a:r>
              <a:rPr lang="en-GB" sz="2400" b="1" i="1" dirty="0">
                <a:latin typeface="Times New Roman" panose="02020603050405020304" pitchFamily="18" charset="0"/>
                <a:cs typeface="Times New Roman" panose="02020603050405020304" pitchFamily="18" charset="0"/>
              </a:rPr>
              <a:t> </a:t>
            </a:r>
            <a:r>
              <a:rPr lang="en-GB" sz="2400" b="1" i="1" dirty="0" err="1">
                <a:latin typeface="Times New Roman" panose="02020603050405020304" pitchFamily="18" charset="0"/>
                <a:cs typeface="Times New Roman" panose="02020603050405020304" pitchFamily="18" charset="0"/>
              </a:rPr>
              <a:t>respectării</a:t>
            </a:r>
            <a:r>
              <a:rPr lang="en-GB" sz="2400" b="1" i="1" dirty="0">
                <a:latin typeface="Times New Roman" panose="02020603050405020304" pitchFamily="18" charset="0"/>
                <a:cs typeface="Times New Roman" panose="02020603050405020304" pitchFamily="18" charset="0"/>
              </a:rPr>
              <a:t> </a:t>
            </a:r>
            <a:r>
              <a:rPr lang="en-GB" sz="2400" b="1" i="1" dirty="0" err="1">
                <a:latin typeface="Times New Roman" panose="02020603050405020304" pitchFamily="18" charset="0"/>
                <a:cs typeface="Times New Roman" panose="02020603050405020304" pitchFamily="18" charset="0"/>
              </a:rPr>
              <a:t>standardelor</a:t>
            </a:r>
            <a:r>
              <a:rPr lang="en-GB" sz="2400" b="1" i="1" dirty="0">
                <a:latin typeface="Times New Roman" panose="02020603050405020304" pitchFamily="18" charset="0"/>
                <a:cs typeface="Times New Roman" panose="02020603050405020304" pitchFamily="18" charset="0"/>
              </a:rPr>
              <a:t> de </a:t>
            </a:r>
            <a:r>
              <a:rPr lang="en-GB" sz="2400" b="1" i="1" dirty="0" err="1">
                <a:latin typeface="Times New Roman" panose="02020603050405020304" pitchFamily="18" charset="0"/>
                <a:cs typeface="Times New Roman" panose="02020603050405020304" pitchFamily="18" charset="0"/>
              </a:rPr>
              <a:t>calitate</a:t>
            </a:r>
            <a:r>
              <a:rPr lang="en-GB" sz="2400" b="1" i="1" dirty="0">
                <a:latin typeface="Times New Roman" panose="02020603050405020304" pitchFamily="18" charset="0"/>
                <a:cs typeface="Times New Roman" panose="02020603050405020304" pitchFamily="18" charset="0"/>
              </a:rPr>
              <a:t> a </a:t>
            </a:r>
            <a:r>
              <a:rPr lang="en-GB" sz="2400" b="1" i="1" dirty="0" err="1">
                <a:latin typeface="Times New Roman" panose="02020603050405020304" pitchFamily="18" charset="0"/>
                <a:cs typeface="Times New Roman" panose="02020603050405020304" pitchFamily="18" charset="0"/>
              </a:rPr>
              <a:t>programului</a:t>
            </a:r>
            <a:r>
              <a:rPr lang="en-GB" sz="2400" b="1" i="1" dirty="0">
                <a:latin typeface="Times New Roman" panose="02020603050405020304" pitchFamily="18" charset="0"/>
                <a:cs typeface="Times New Roman" panose="02020603050405020304" pitchFamily="18" charset="0"/>
              </a:rPr>
              <a:t> de screening </a:t>
            </a:r>
            <a:r>
              <a:rPr lang="en-GB" sz="2400" b="1" i="1" dirty="0" err="1">
                <a:latin typeface="Times New Roman" panose="02020603050405020304" pitchFamily="18" charset="0"/>
                <a:cs typeface="Times New Roman" panose="02020603050405020304" pitchFamily="18" charset="0"/>
              </a:rPr>
              <a:t>pentru</a:t>
            </a:r>
            <a:r>
              <a:rPr lang="en-GB" sz="2400" b="1" i="1" dirty="0">
                <a:latin typeface="Times New Roman" panose="02020603050405020304" pitchFamily="18" charset="0"/>
                <a:cs typeface="Times New Roman" panose="02020603050405020304" pitchFamily="18" charset="0"/>
              </a:rPr>
              <a:t> </a:t>
            </a:r>
            <a:r>
              <a:rPr lang="en-GB" sz="2400" b="1" i="1" dirty="0" err="1">
                <a:latin typeface="Times New Roman" panose="02020603050405020304" pitchFamily="18" charset="0"/>
                <a:cs typeface="Times New Roman" panose="02020603050405020304" pitchFamily="18" charset="0"/>
              </a:rPr>
              <a:t>cancerul</a:t>
            </a:r>
            <a:r>
              <a:rPr lang="en-GB" sz="2400" b="1" i="1" dirty="0">
                <a:latin typeface="Times New Roman" panose="02020603050405020304" pitchFamily="18" charset="0"/>
                <a:cs typeface="Times New Roman" panose="02020603050405020304" pitchFamily="18" charset="0"/>
              </a:rPr>
              <a:t> colorectal</a:t>
            </a:r>
            <a:endParaRPr lang="en-RO" sz="2400" b="1" i="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77A94E5-FF3E-E42C-D416-1916A238B5AF}"/>
              </a:ext>
            </a:extLst>
          </p:cNvPr>
          <p:cNvSpPr>
            <a:spLocks noGrp="1"/>
          </p:cNvSpPr>
          <p:nvPr>
            <p:ph idx="1"/>
          </p:nvPr>
        </p:nvSpPr>
        <p:spPr>
          <a:xfrm>
            <a:off x="874220" y="1538924"/>
            <a:ext cx="10284318" cy="4709476"/>
          </a:xfrm>
        </p:spPr>
        <p:txBody>
          <a:bodyPr>
            <a:normAutofit fontScale="85000" lnSpcReduction="10000"/>
          </a:bodyPr>
          <a:lstStyle/>
          <a:p>
            <a:pPr lvl="0" algn="just">
              <a:lnSpc>
                <a:spcPct val="115000"/>
              </a:lnSpc>
              <a:spcAft>
                <a:spcPts val="800"/>
              </a:spcAft>
              <a:buFont typeface="Wingdings" pitchFamily="2" charset="2"/>
              <a:buChar char="Ø"/>
            </a:pP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Monitorizarea respectării standardelor de calitate ale programului de screening din proiectele regionale de faza II si rezultatele obținute, prin urmărirea atingerii indicatorilor si criteriilor minimale de performanta prevăzute in fiecare etapa a procesului de screening populațional, respectiv: informarea și invitarea populației-țintă, utilizarea test imunochimic fecal cantitativ ca prim test de screening si identificarea persoanelor cu risc crescut CCR, urmată de </a:t>
            </a:r>
            <a:r>
              <a:rPr lang="ro-RO" sz="1800" kern="100" dirty="0" err="1">
                <a:effectLst/>
                <a:latin typeface="Times New Roman" panose="02020603050405020304" pitchFamily="18" charset="0"/>
                <a:ea typeface="Calibri" panose="020F0502020204030204" pitchFamily="34" charset="0"/>
                <a:cs typeface="Times New Roman" panose="02020603050405020304" pitchFamily="18" charset="0"/>
              </a:rPr>
              <a:t>colonoscopie</a:t>
            </a: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 ca </a:t>
            </a:r>
            <a:r>
              <a:rPr lang="ro-RO" sz="1800" kern="100" dirty="0" err="1">
                <a:effectLst/>
                <a:latin typeface="Times New Roman" panose="02020603050405020304" pitchFamily="18" charset="0"/>
                <a:ea typeface="Calibri" panose="020F0502020204030204" pitchFamily="34" charset="0"/>
                <a:cs typeface="Times New Roman" panose="02020603050405020304" pitchFamily="18" charset="0"/>
              </a:rPr>
              <a:t>gold</a:t>
            </a: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-standard pentru diagnosticarea leziunilor detectate si managementul leziunilor depistate;</a:t>
            </a:r>
            <a:endParaRPr lang="en-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Aft>
                <a:spcPts val="800"/>
              </a:spcAft>
              <a:buFont typeface="Wingdings" pitchFamily="2" charset="2"/>
              <a:buChar char="Ø"/>
            </a:pP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Asigurarea unui proces eficient, robust și sustenabil de monitorizare și evaluare a calității implementării programului și rezultatelor obținute în implementarea acestuia. </a:t>
            </a:r>
            <a:endParaRPr lang="en-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Aft>
                <a:spcPts val="800"/>
              </a:spcAft>
              <a:buFont typeface="Wingdings" pitchFamily="2" charset="2"/>
              <a:buChar char="Ø"/>
            </a:pP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Monitorizarea modului de raportare a datelor în registrul de screening cancer colorectal ROC de către beneficiarii proiectelor regionale de screening din etapa 2. In acest sens, se va asigura suport tehnic pentru raportarea datelor către entitatea responsabilă INSP, cu respectarea procedurilor și termenelor de raportare prevăzute în proiect, evaluarea acurateței și relevanței datelor colectate, urmărirea respectării termenelor de raportare, etc.</a:t>
            </a:r>
            <a:endParaRPr lang="en-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Aft>
                <a:spcPts val="800"/>
              </a:spcAft>
              <a:buFont typeface="Wingdings" pitchFamily="2" charset="2"/>
              <a:buChar char="Ø"/>
            </a:pPr>
            <a:r>
              <a:rPr lang="ro-RO" sz="1800" kern="100" dirty="0">
                <a:effectLst/>
                <a:latin typeface="Times New Roman" panose="02020603050405020304" pitchFamily="18" charset="0"/>
                <a:ea typeface="Arial" panose="020B0604020202020204" pitchFamily="34" charset="0"/>
                <a:cs typeface="Times New Roman" panose="02020603050405020304" pitchFamily="18" charset="0"/>
              </a:rPr>
              <a:t>Analiza </a:t>
            </a: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la nivel național a datelor obținute in urma screeningului care se va realiza prin colectarea și centralizarea datelor de screening la nivel național, utilizarea metodelor specifice pentru analiza datelor;</a:t>
            </a:r>
            <a:endParaRPr lang="en-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itchFamily="2" charset="2"/>
              <a:buChar char="Ø"/>
            </a:pPr>
            <a:r>
              <a:rPr lang="ro-RO" sz="1800" kern="0" dirty="0">
                <a:effectLst/>
                <a:latin typeface="Times New Roman" panose="02020603050405020304" pitchFamily="18" charset="0"/>
                <a:ea typeface="Calibri" panose="020F0502020204030204" pitchFamily="34" charset="0"/>
                <a:cs typeface="Times New Roman" panose="02020603050405020304" pitchFamily="18" charset="0"/>
              </a:rPr>
              <a:t>Elaborarea de rapoarte detaliate și informări cu privire la rezultatele programului de screening și asigurarea transparenței și comunicării eficiente către beneficiari și părțile interesate.</a:t>
            </a:r>
            <a:r>
              <a:rPr lang="ro-RO"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RO"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3068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2EC6B-736B-96EC-E5B1-EE94AF5F50E5}"/>
              </a:ext>
            </a:extLst>
          </p:cNvPr>
          <p:cNvSpPr>
            <a:spLocks noGrp="1"/>
          </p:cNvSpPr>
          <p:nvPr>
            <p:ph type="title"/>
          </p:nvPr>
        </p:nvSpPr>
        <p:spPr>
          <a:xfrm>
            <a:off x="698987" y="0"/>
            <a:ext cx="9755189" cy="1400530"/>
          </a:xfrm>
        </p:spPr>
        <p:txBody>
          <a:bodyPr/>
          <a:lstStyle/>
          <a:p>
            <a:pPr algn="just"/>
            <a:r>
              <a:rPr lang="en-GB" sz="2400" b="1" i="1" noProof="1">
                <a:latin typeface="Times New Roman" panose="02020603050405020304" pitchFamily="18" charset="0"/>
                <a:cs typeface="Times New Roman" panose="02020603050405020304" pitchFamily="18" charset="0"/>
              </a:rPr>
              <a:t>Subactivitatea 3.1. Identificarea cunoștințelor și atitudinilor grupurilor și subgrupurilor vulnerabile privind prevenția cancerului colorectal, a nevoilor de informare și a barierelor de acces al acestor grupuri și subgrupuri la servicii medicale preventive și dezvoltarea de metode de informare, comunicare, conștientizare</a:t>
            </a:r>
          </a:p>
        </p:txBody>
      </p:sp>
      <p:sp>
        <p:nvSpPr>
          <p:cNvPr id="3" name="Content Placeholder 2">
            <a:extLst>
              <a:ext uri="{FF2B5EF4-FFF2-40B4-BE49-F238E27FC236}">
                <a16:creationId xmlns:a16="http://schemas.microsoft.com/office/drawing/2014/main" id="{5F1CA5AE-EE0E-4506-B4E1-8F3A0678F694}"/>
              </a:ext>
            </a:extLst>
          </p:cNvPr>
          <p:cNvSpPr>
            <a:spLocks noGrp="1"/>
          </p:cNvSpPr>
          <p:nvPr>
            <p:ph idx="1"/>
          </p:nvPr>
        </p:nvSpPr>
        <p:spPr>
          <a:xfrm>
            <a:off x="698988" y="2157413"/>
            <a:ext cx="10459550" cy="4090986"/>
          </a:xfrm>
        </p:spPr>
        <p:txBody>
          <a:bodyPr>
            <a:normAutofit fontScale="85000" lnSpcReduction="20000"/>
          </a:bodyPr>
          <a:lstStyle/>
          <a:p>
            <a:pPr algn="just">
              <a:spcBef>
                <a:spcPts val="300"/>
              </a:spcBef>
              <a:spcAft>
                <a:spcPts val="0"/>
              </a:spcAft>
            </a:pPr>
            <a:r>
              <a:rPr lang="ro-RO" sz="2400" noProof="1">
                <a:effectLst/>
                <a:latin typeface="Times New Roman" panose="02020603050405020304" pitchFamily="18" charset="0"/>
                <a:ea typeface="Calibri" panose="020F0502020204030204" pitchFamily="34" charset="0"/>
                <a:cs typeface="Times New Roman" panose="02020603050405020304" pitchFamily="18" charset="0"/>
              </a:rPr>
              <a:t>Identificarea nivelului de informare privind cancerul colorectal, al factorilor de risc și a metodelor de prevenire. De asemenea se vor sonda nivelul de conștientizare privind nevoia de adopta un stil de viață sănătos, factorii facilitatori și barierele de acces la serviciile preventive. </a:t>
            </a:r>
          </a:p>
          <a:p>
            <a:pPr marL="0" indent="0" algn="just">
              <a:spcBef>
                <a:spcPts val="300"/>
              </a:spcBef>
              <a:spcAft>
                <a:spcPts val="0"/>
              </a:spcAft>
              <a:buNone/>
            </a:pPr>
            <a:endParaRPr lang="ro-RO" sz="2400" noProof="1">
              <a:effectLst/>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300"/>
              </a:spcBef>
              <a:spcAft>
                <a:spcPts val="0"/>
              </a:spcAft>
            </a:pPr>
            <a:r>
              <a:rPr lang="ro-RO" sz="2400" noProof="1">
                <a:latin typeface="Times New Roman" panose="02020603050405020304" pitchFamily="18" charset="0"/>
                <a:ea typeface="Calibri" panose="020F0502020204030204" pitchFamily="34" charset="0"/>
                <a:cs typeface="Times New Roman" panose="02020603050405020304" pitchFamily="18" charset="0"/>
              </a:rPr>
              <a:t>C</a:t>
            </a:r>
            <a:r>
              <a:rPr lang="ro-RO" sz="2400" noProof="1">
                <a:effectLst/>
                <a:latin typeface="Times New Roman" panose="02020603050405020304" pitchFamily="18" charset="0"/>
                <a:ea typeface="Calibri" panose="020F0502020204030204" pitchFamily="34" charset="0"/>
                <a:cs typeface="Times New Roman" panose="02020603050405020304" pitchFamily="18" charset="0"/>
              </a:rPr>
              <a:t>unoasterea nevoilor de informare a persoanelor din grupuri și sub-grupuri specifice vulnerabile ce vor constitui grupul țintă al proiectelor de screening pentru cancerul colorectal din etapa 2 </a:t>
            </a:r>
          </a:p>
          <a:p>
            <a:pPr marL="0" indent="0" algn="just">
              <a:spcBef>
                <a:spcPts val="300"/>
              </a:spcBef>
              <a:spcAft>
                <a:spcPts val="0"/>
              </a:spcAft>
              <a:buNone/>
            </a:pPr>
            <a:endParaRPr lang="en-RO" sz="2400" noProof="1">
              <a:effectLst/>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300"/>
              </a:spcBef>
              <a:spcAft>
                <a:spcPts val="0"/>
              </a:spcAft>
            </a:pPr>
            <a:r>
              <a:rPr lang="ro-RO" sz="2400" noProof="1">
                <a:effectLst/>
                <a:latin typeface="Times New Roman" panose="02020603050405020304" pitchFamily="18" charset="0"/>
                <a:ea typeface="Calibri" panose="020F0502020204030204" pitchFamily="34" charset="0"/>
                <a:cs typeface="Times New Roman" panose="02020603050405020304" pitchFamily="18" charset="0"/>
              </a:rPr>
              <a:t>Diseminarea rezultatelor studiilor realizate;</a:t>
            </a:r>
          </a:p>
          <a:p>
            <a:pPr marL="0" indent="0" algn="just">
              <a:spcBef>
                <a:spcPts val="300"/>
              </a:spcBef>
              <a:spcAft>
                <a:spcPts val="0"/>
              </a:spcAft>
              <a:buNone/>
            </a:pPr>
            <a:endParaRPr lang="en-RO" sz="2400" noProof="1">
              <a:effectLst/>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300"/>
              </a:spcBef>
              <a:spcAft>
                <a:spcPts val="0"/>
              </a:spcAft>
            </a:pPr>
            <a:r>
              <a:rPr lang="ro-RO" sz="2400" noProof="1">
                <a:effectLst/>
                <a:latin typeface="Times New Roman" panose="02020603050405020304" pitchFamily="18" charset="0"/>
                <a:ea typeface="Calibri" panose="020F0502020204030204" pitchFamily="34" charset="0"/>
                <a:cs typeface="Times New Roman" panose="02020603050405020304" pitchFamily="18" charset="0"/>
              </a:rPr>
              <a:t>Dezvoltarea materialelor de informare, continutul acestora, identificarea mesajelor adecvate populației din grupul țintă al programelor regionale de screening și canalele de comunicare cele mai potrivite </a:t>
            </a:r>
          </a:p>
          <a:p>
            <a:pPr marL="0" indent="0" algn="just">
              <a:spcBef>
                <a:spcPts val="300"/>
              </a:spcBef>
              <a:spcAft>
                <a:spcPts val="0"/>
              </a:spcAft>
              <a:buNone/>
            </a:pPr>
            <a:endParaRPr lang="en-RO" sz="2400" noProof="1">
              <a:effectLst/>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300"/>
              </a:spcBef>
              <a:spcAft>
                <a:spcPts val="0"/>
              </a:spcAft>
            </a:pPr>
            <a:r>
              <a:rPr lang="ro-RO" sz="2400" noProof="1">
                <a:effectLst/>
                <a:latin typeface="Times New Roman" panose="02020603050405020304" pitchFamily="18" charset="0"/>
                <a:ea typeface="Calibri" panose="020F0502020204030204" pitchFamily="34" charset="0"/>
                <a:cs typeface="Times New Roman" panose="02020603050405020304" pitchFamily="18" charset="0"/>
              </a:rPr>
              <a:t>4) Evaluarea impactului proiectelor regionale de screening cancer colorectal din punctul de vedere al nivelului de informare și conștientizare a grupului țintă vizat de screening;</a:t>
            </a:r>
            <a:endParaRPr lang="en-RO" sz="2400" noProof="1">
              <a:effectLst/>
              <a:latin typeface="Times New Roman" panose="02020603050405020304" pitchFamily="18" charset="0"/>
              <a:ea typeface="Calibri" panose="020F0502020204030204" pitchFamily="34" charset="0"/>
              <a:cs typeface="Times New Roman" panose="02020603050405020304" pitchFamily="18" charset="0"/>
            </a:endParaRPr>
          </a:p>
          <a:p>
            <a:endParaRPr lang="en-RO" dirty="0"/>
          </a:p>
        </p:txBody>
      </p:sp>
    </p:spTree>
    <p:extLst>
      <p:ext uri="{BB962C8B-B14F-4D97-AF65-F5344CB8AC3E}">
        <p14:creationId xmlns:p14="http://schemas.microsoft.com/office/powerpoint/2010/main" val="3481961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9216F-4506-4845-A23F-03F1E768062F}"/>
              </a:ext>
            </a:extLst>
          </p:cNvPr>
          <p:cNvSpPr>
            <a:spLocks noGrp="1"/>
          </p:cNvSpPr>
          <p:nvPr>
            <p:ph type="title"/>
          </p:nvPr>
        </p:nvSpPr>
        <p:spPr>
          <a:xfrm>
            <a:off x="989011" y="152680"/>
            <a:ext cx="9404723" cy="1400530"/>
          </a:xfrm>
        </p:spPr>
        <p:txBody>
          <a:bodyPr/>
          <a:lstStyle/>
          <a:p>
            <a:pPr algn="just"/>
            <a:r>
              <a:rPr lang="en-GB" b="1" i="1" noProof="1">
                <a:latin typeface="Times New Roman" panose="02020603050405020304" pitchFamily="18" charset="0"/>
                <a:cs typeface="Times New Roman" panose="02020603050405020304" pitchFamily="18" charset="0"/>
              </a:rPr>
              <a:t>Subactivitatea 3.2. Dezvoltare call center </a:t>
            </a:r>
          </a:p>
        </p:txBody>
      </p:sp>
      <p:sp>
        <p:nvSpPr>
          <p:cNvPr id="3" name="Content Placeholder 2">
            <a:extLst>
              <a:ext uri="{FF2B5EF4-FFF2-40B4-BE49-F238E27FC236}">
                <a16:creationId xmlns:a16="http://schemas.microsoft.com/office/drawing/2014/main" id="{0E0DBD74-25DA-4B28-4867-894257B78BD8}"/>
              </a:ext>
            </a:extLst>
          </p:cNvPr>
          <p:cNvSpPr>
            <a:spLocks noGrp="1"/>
          </p:cNvSpPr>
          <p:nvPr>
            <p:ph idx="1"/>
          </p:nvPr>
        </p:nvSpPr>
        <p:spPr>
          <a:xfrm>
            <a:off x="1103312" y="2052918"/>
            <a:ext cx="10098088" cy="4195481"/>
          </a:xfrm>
        </p:spPr>
        <p:txBody>
          <a:bodyPr>
            <a:normAutofit/>
          </a:bodyPr>
          <a:lstStyle/>
          <a:p>
            <a:pPr algn="just">
              <a:lnSpc>
                <a:spcPct val="115000"/>
              </a:lnSpc>
              <a:spcBef>
                <a:spcPts val="300"/>
              </a:spcBef>
              <a:spcAft>
                <a:spcPts val="0"/>
              </a:spcAft>
            </a:pPr>
            <a:r>
              <a:rPr lang="ro-RO" sz="2400" noProof="1">
                <a:latin typeface="Times New Roman" panose="02020603050405020304" pitchFamily="18" charset="0"/>
                <a:ea typeface="Calibri" panose="020F0502020204030204" pitchFamily="34" charset="0"/>
                <a:cs typeface="Times New Roman" panose="02020603050405020304" pitchFamily="18" charset="0"/>
              </a:rPr>
              <a:t>D</a:t>
            </a:r>
            <a:r>
              <a:rPr lang="ro-RO" sz="2400" noProof="1">
                <a:effectLst/>
                <a:latin typeface="Times New Roman" panose="02020603050405020304" pitchFamily="18" charset="0"/>
                <a:ea typeface="Calibri" panose="020F0502020204030204" pitchFamily="34" charset="0"/>
                <a:cs typeface="Times New Roman" panose="02020603050405020304" pitchFamily="18" charset="0"/>
              </a:rPr>
              <a:t>ezvoltare și implementare centru de informare de tip call center privind prevenția cancerului colorectal și etapele participării la screening</a:t>
            </a:r>
          </a:p>
          <a:p>
            <a:pPr algn="just">
              <a:lnSpc>
                <a:spcPct val="115000"/>
              </a:lnSpc>
              <a:spcBef>
                <a:spcPts val="300"/>
              </a:spcBef>
              <a:spcAft>
                <a:spcPts val="0"/>
              </a:spcAft>
            </a:pPr>
            <a:endParaRPr lang="en-RO" sz="2400" noProof="1">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300"/>
              </a:spcBef>
              <a:spcAft>
                <a:spcPts val="0"/>
              </a:spcAft>
            </a:pPr>
            <a:r>
              <a:rPr lang="ro-RO" sz="2400" noProof="1">
                <a:latin typeface="Times New Roman" panose="02020603050405020304" pitchFamily="18" charset="0"/>
                <a:ea typeface="Calibri" panose="020F0502020204030204" pitchFamily="34" charset="0"/>
                <a:cs typeface="Times New Roman" panose="02020603050405020304" pitchFamily="18" charset="0"/>
              </a:rPr>
              <a:t>R</a:t>
            </a:r>
            <a:r>
              <a:rPr lang="ro-RO" sz="2400" noProof="1">
                <a:effectLst/>
                <a:latin typeface="Times New Roman" panose="02020603050405020304" pitchFamily="18" charset="0"/>
                <a:ea typeface="Calibri" panose="020F0502020204030204" pitchFamily="34" charset="0"/>
                <a:cs typeface="Times New Roman" panose="02020603050405020304" pitchFamily="18" charset="0"/>
              </a:rPr>
              <a:t>ealizare metodologie de infiintare si functionare a call centerului si ghid pt. gestionarea apelurilor, rezolvarea problemelor, protocolul de comunicare și utilizarea instrumentelor tehnologice specifice call center-ului</a:t>
            </a:r>
          </a:p>
          <a:p>
            <a:pPr marL="0" indent="0" algn="just">
              <a:lnSpc>
                <a:spcPct val="115000"/>
              </a:lnSpc>
              <a:spcBef>
                <a:spcPts val="300"/>
              </a:spcBef>
              <a:spcAft>
                <a:spcPts val="0"/>
              </a:spcAft>
              <a:buNone/>
            </a:pPr>
            <a:endParaRPr lang="en-RO" sz="2400" noProof="1">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300"/>
              </a:spcBef>
              <a:spcAft>
                <a:spcPts val="0"/>
              </a:spcAft>
            </a:pPr>
            <a:r>
              <a:rPr lang="ro-RO" sz="2400" noProof="1">
                <a:latin typeface="Times New Roman" panose="02020603050405020304" pitchFamily="18" charset="0"/>
                <a:ea typeface="Calibri" panose="020F0502020204030204" pitchFamily="34" charset="0"/>
                <a:cs typeface="Times New Roman" panose="02020603050405020304" pitchFamily="18" charset="0"/>
              </a:rPr>
              <a:t>O</a:t>
            </a:r>
            <a:r>
              <a:rPr lang="ro-RO" sz="2400" noProof="1">
                <a:effectLst/>
                <a:latin typeface="Times New Roman" panose="02020603050405020304" pitchFamily="18" charset="0"/>
                <a:ea typeface="Calibri" panose="020F0502020204030204" pitchFamily="34" charset="0"/>
                <a:cs typeface="Times New Roman" panose="02020603050405020304" pitchFamily="18" charset="0"/>
              </a:rPr>
              <a:t>rganizare si furnizare program de formare pt. operatorii call-center (minim 26 de persoane).</a:t>
            </a:r>
            <a:endParaRPr lang="en-RO" sz="2400" noProof="1">
              <a:effectLst/>
              <a:latin typeface="Times New Roman" panose="02020603050405020304" pitchFamily="18" charset="0"/>
              <a:ea typeface="Calibri" panose="020F0502020204030204" pitchFamily="34" charset="0"/>
              <a:cs typeface="Times New Roman" panose="02020603050405020304" pitchFamily="18" charset="0"/>
            </a:endParaRPr>
          </a:p>
          <a:p>
            <a:endParaRPr lang="en-RO" dirty="0"/>
          </a:p>
        </p:txBody>
      </p:sp>
    </p:spTree>
    <p:extLst>
      <p:ext uri="{BB962C8B-B14F-4D97-AF65-F5344CB8AC3E}">
        <p14:creationId xmlns:p14="http://schemas.microsoft.com/office/powerpoint/2010/main" val="13518055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114</TotalTime>
  <Words>1542</Words>
  <Application>Microsoft Macintosh PowerPoint</Application>
  <PresentationFormat>Widescreen</PresentationFormat>
  <Paragraphs>84</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Aptos</vt:lpstr>
      <vt:lpstr>Calibri</vt:lpstr>
      <vt:lpstr>Century Gothic</vt:lpstr>
      <vt:lpstr>Helvetica</vt:lpstr>
      <vt:lpstr>Times New Roman</vt:lpstr>
      <vt:lpstr>Wingdings</vt:lpstr>
      <vt:lpstr>Wingdings 3</vt:lpstr>
      <vt:lpstr>Ion</vt:lpstr>
      <vt:lpstr>ROCCAS 3: Consolidarea capacității sistemului de sănătate pentru implementarea sustenabilă a programului național organizat de screening în cancerul colorectal”, cod SMIS 319263 </vt:lpstr>
      <vt:lpstr>REZULTATE PREVIZIONATE:</vt:lpstr>
      <vt:lpstr>PowerPoint Presentation</vt:lpstr>
      <vt:lpstr>Subactivitatea 1.1. Actualizarea cadrului metodologic pentru implementarea programului de screening al populației pentru cancer colorectal </vt:lpstr>
      <vt:lpstr>Subactivitatea 1.2. Organizarea și derularea programului de formare continuă a personalului implicat în implementarea programului de screening pentru cancer colorectal</vt:lpstr>
      <vt:lpstr>Subactivitatea 2.1. Actualizarea și gestionarea sistemului de informații afferent programului de screening și a infrastructurii IT aferente și asigurarea suportului ethnic pentru personalul care raportează rezultate ale programului de screening</vt:lpstr>
      <vt:lpstr>Subactivitatea 2.2. Monitorizarea și evaluarea din punct de vedere al calității și respectării standardelor de calitate a programului de screening pentru cancerul colorectal</vt:lpstr>
      <vt:lpstr>Subactivitatea 3.1. Identificarea cunoștințelor și atitudinilor grupurilor și subgrupurilor vulnerabile privind prevenția cancerului colorectal, a nevoilor de informare și a barierelor de acces al acestor grupuri și subgrupuri la servicii medicale preventive și dezvoltarea de metode de informare, comunicare, conștientizare</vt:lpstr>
      <vt:lpstr>Subactivitatea 3.2. Dezvoltare call center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Irina Rusu</dc:creator>
  <cp:lastModifiedBy>Irina Rusu</cp:lastModifiedBy>
  <cp:revision>1</cp:revision>
  <dcterms:created xsi:type="dcterms:W3CDTF">2024-06-25T06:26:58Z</dcterms:created>
  <dcterms:modified xsi:type="dcterms:W3CDTF">2024-06-25T08:21:40Z</dcterms:modified>
</cp:coreProperties>
</file>