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1" r:id="rId1"/>
  </p:sldMasterIdLst>
  <p:notesMasterIdLst>
    <p:notesMasterId r:id="rId9"/>
  </p:notesMasterIdLst>
  <p:sldIdLst>
    <p:sldId id="256" r:id="rId2"/>
    <p:sldId id="299" r:id="rId3"/>
    <p:sldId id="304" r:id="rId4"/>
    <p:sldId id="305" r:id="rId5"/>
    <p:sldId id="306" r:id="rId6"/>
    <p:sldId id="307" r:id="rId7"/>
    <p:sldId id="308"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66"/>
    <a:srgbClr val="E580B2"/>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700" y="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o-RO"/>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56F0EEF-64D0-4755-AE55-63EC5C878881}" type="datetimeFigureOut">
              <a:rPr lang="ro-RO" smtClean="0"/>
              <a:t>21.10.2021</a:t>
            </a:fld>
            <a:endParaRPr lang="ro-RO"/>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o-RO"/>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ro-RO"/>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o-RO"/>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AAF85A-1FF1-4032-92FF-48609BD1105F}" type="slidenum">
              <a:rPr lang="ro-RO" smtClean="0"/>
              <a:t>‹#›</a:t>
            </a:fld>
            <a:endParaRPr lang="ro-RO"/>
          </a:p>
        </p:txBody>
      </p:sp>
    </p:spTree>
    <p:extLst>
      <p:ext uri="{BB962C8B-B14F-4D97-AF65-F5344CB8AC3E}">
        <p14:creationId xmlns:p14="http://schemas.microsoft.com/office/powerpoint/2010/main" val="303389555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o-RO" dirty="0" smtClean="0"/>
              <a:t>Din cele 42 de sesiuni de curs organizate in cadrul proiectului FedUro,</a:t>
            </a:r>
            <a:r>
              <a:rPr lang="ro-RO" baseline="0" dirty="0" smtClean="0"/>
              <a:t> 24 s-au derulat fata in fata, in cadrul Institutului Clinic Fundeni. Participantii au beneficiat pe durata programului de formare de sesiuni de training cu sistem simulator virtual endourologie. De asemenea, toti participantii au beneficiat de servicii suport – transport, cazare, hrana pe durata celor 24 de sesiuni de curs. Incepand cu noiembrie 2020 cursurile s-au mutat in online, formatorii proiectului straduindu-se sa respecte aceleasi standarde de calitate a formarii. Toti cursantii din cadrul proiectului au primit sau vor primi prin curier setul suport formare, alcatuit din geanta, pix, notes, stick si costum de spital.</a:t>
            </a:r>
            <a:endParaRPr lang="en-US" dirty="0"/>
          </a:p>
        </p:txBody>
      </p:sp>
      <p:sp>
        <p:nvSpPr>
          <p:cNvPr id="4" name="Slide Number Placeholder 3"/>
          <p:cNvSpPr>
            <a:spLocks noGrp="1"/>
          </p:cNvSpPr>
          <p:nvPr>
            <p:ph type="sldNum" sz="quarter" idx="10"/>
          </p:nvPr>
        </p:nvSpPr>
        <p:spPr/>
        <p:txBody>
          <a:bodyPr/>
          <a:lstStyle/>
          <a:p>
            <a:fld id="{D7AAF85A-1FF1-4032-92FF-48609BD1105F}" type="slidenum">
              <a:rPr lang="ro-RO" smtClean="0"/>
              <a:t>3</a:t>
            </a:fld>
            <a:endParaRPr lang="ro-RO"/>
          </a:p>
        </p:txBody>
      </p:sp>
    </p:spTree>
    <p:extLst>
      <p:ext uri="{BB962C8B-B14F-4D97-AF65-F5344CB8AC3E}">
        <p14:creationId xmlns:p14="http://schemas.microsoft.com/office/powerpoint/2010/main" val="6580959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ro-RO" dirty="0" smtClean="0"/>
              <a:t>Ghidul de bune practici urmeaza a fi transmis tuturor participantilor la proiectul FedUro prin curier, la adresele indicate.</a:t>
            </a:r>
            <a:endParaRPr lang="en-US" dirty="0"/>
          </a:p>
        </p:txBody>
      </p:sp>
      <p:sp>
        <p:nvSpPr>
          <p:cNvPr id="4" name="Slide Number Placeholder 3"/>
          <p:cNvSpPr>
            <a:spLocks noGrp="1"/>
          </p:cNvSpPr>
          <p:nvPr>
            <p:ph type="sldNum" sz="quarter" idx="10"/>
          </p:nvPr>
        </p:nvSpPr>
        <p:spPr/>
        <p:txBody>
          <a:bodyPr/>
          <a:lstStyle/>
          <a:p>
            <a:fld id="{D7AAF85A-1FF1-4032-92FF-48609BD1105F}" type="slidenum">
              <a:rPr lang="ro-RO" smtClean="0"/>
              <a:t>4</a:t>
            </a:fld>
            <a:endParaRPr lang="ro-RO"/>
          </a:p>
        </p:txBody>
      </p:sp>
    </p:spTree>
    <p:extLst>
      <p:ext uri="{BB962C8B-B14F-4D97-AF65-F5344CB8AC3E}">
        <p14:creationId xmlns:p14="http://schemas.microsoft.com/office/powerpoint/2010/main" val="17987196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B6CB11-3109-45FC-8F13-DD9DF60ED558}"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D9E9D-3D79-4EE2-A64E-FF1E04AA1B4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66753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6CB11-3109-45FC-8F13-DD9DF60ED558}"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23081439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6CB11-3109-45FC-8F13-DD9DF60ED558}"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1724189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6CB11-3109-45FC-8F13-DD9DF60ED558}"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13086532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DBB6CB11-3109-45FC-8F13-DD9DF60ED558}" type="datetimeFigureOut">
              <a:rPr lang="en-US" smtClean="0"/>
              <a:t>10/21/2021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4D9E9D-3D79-4EE2-A64E-FF1E04AA1B4D}"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89687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B6CB11-3109-45FC-8F13-DD9DF60ED558}"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21343247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B6CB11-3109-45FC-8F13-DD9DF60ED558}" type="datetimeFigureOut">
              <a:rPr lang="en-US" smtClean="0"/>
              <a:t>10/21/2021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6637377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B6CB11-3109-45FC-8F13-DD9DF60ED558}" type="datetimeFigureOut">
              <a:rPr lang="en-US" smtClean="0"/>
              <a:t>10/21/2021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4022057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BB6CB11-3109-45FC-8F13-DD9DF60ED558}" type="datetimeFigureOut">
              <a:rPr lang="en-US" smtClean="0"/>
              <a:t>10/21/2021</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2503120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BB6CB11-3109-45FC-8F13-DD9DF60ED558}" type="datetimeFigureOut">
              <a:rPr lang="en-US" smtClean="0"/>
              <a:t>10/21/2021</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64D9E9D-3D79-4EE2-A64E-FF1E04AA1B4D}" type="slidenum">
              <a:rPr lang="en-US" smtClean="0"/>
              <a:t>‹#›</a:t>
            </a:fld>
            <a:endParaRPr lang="en-US"/>
          </a:p>
        </p:txBody>
      </p:sp>
    </p:spTree>
    <p:extLst>
      <p:ext uri="{BB962C8B-B14F-4D97-AF65-F5344CB8AC3E}">
        <p14:creationId xmlns:p14="http://schemas.microsoft.com/office/powerpoint/2010/main" val="1136108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DBB6CB11-3109-45FC-8F13-DD9DF60ED558}" type="datetimeFigureOut">
              <a:rPr lang="en-US" smtClean="0"/>
              <a:t>10/21/2021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4D9E9D-3D79-4EE2-A64E-FF1E04AA1B4D}" type="slidenum">
              <a:rPr lang="en-US" smtClean="0"/>
              <a:t>‹#›</a:t>
            </a:fld>
            <a:endParaRPr lang="en-US"/>
          </a:p>
        </p:txBody>
      </p:sp>
    </p:spTree>
    <p:extLst>
      <p:ext uri="{BB962C8B-B14F-4D97-AF65-F5344CB8AC3E}">
        <p14:creationId xmlns:p14="http://schemas.microsoft.com/office/powerpoint/2010/main" val="31573204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BB6CB11-3109-45FC-8F13-DD9DF60ED558}" type="datetimeFigureOut">
              <a:rPr lang="en-US" smtClean="0"/>
              <a:t>10/21/2021</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64D9E9D-3D79-4EE2-A64E-FF1E04AA1B4D}"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0834296"/>
      </p:ext>
    </p:extLst>
  </p:cSld>
  <p:clrMap bg1="lt1" tx1="dk1" bg2="lt2" tx2="dk2" accent1="accent1" accent2="accent2" accent3="accent3" accent4="accent4" accent5="accent5" accent6="accent6" hlink="hlink" folHlink="folHlink"/>
  <p:sldLayoutIdLst>
    <p:sldLayoutId id="2147483732" r:id="rId1"/>
    <p:sldLayoutId id="2147483733" r:id="rId2"/>
    <p:sldLayoutId id="2147483734" r:id="rId3"/>
    <p:sldLayoutId id="2147483735" r:id="rId4"/>
    <p:sldLayoutId id="2147483736" r:id="rId5"/>
    <p:sldLayoutId id="2147483737" r:id="rId6"/>
    <p:sldLayoutId id="2147483738" r:id="rId7"/>
    <p:sldLayoutId id="2147483739" r:id="rId8"/>
    <p:sldLayoutId id="2147483740" r:id="rId9"/>
    <p:sldLayoutId id="2147483741" r:id="rId10"/>
    <p:sldLayoutId id="2147483742"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38C94444-B491-4E37-816D-DDCE47B23AF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9">
            <a:extLst>
              <a:ext uri="{FF2B5EF4-FFF2-40B4-BE49-F238E27FC236}">
                <a16:creationId xmlns:a16="http://schemas.microsoft.com/office/drawing/2014/main" id="{0703CCEA-016C-4E3D-9C27-AE1DE6C2ED81}"/>
              </a:ext>
            </a:extLst>
          </p:cNvPr>
          <p:cNvSpPr>
            <a:spLocks noChangeArrowheads="1"/>
          </p:cNvSpPr>
          <p:nvPr/>
        </p:nvSpPr>
        <p:spPr bwMode="auto">
          <a:xfrm>
            <a:off x="0" y="1104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1">
            <a:extLst>
              <a:ext uri="{FF2B5EF4-FFF2-40B4-BE49-F238E27FC236}">
                <a16:creationId xmlns:a16="http://schemas.microsoft.com/office/drawing/2014/main" id="{B1AE855B-8D10-4DCC-9523-EFFBF2488540}"/>
              </a:ext>
            </a:extLst>
          </p:cNvPr>
          <p:cNvSpPr>
            <a:spLocks noChangeArrowheads="1"/>
          </p:cNvSpPr>
          <p:nvPr/>
        </p:nvSpPr>
        <p:spPr bwMode="auto">
          <a:xfrm>
            <a:off x="0" y="21478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728E7CB0-AEA9-4233-AE84-182EF47DA9CE}"/>
              </a:ext>
            </a:extLst>
          </p:cNvPr>
          <p:cNvSpPr txBox="1"/>
          <p:nvPr/>
        </p:nvSpPr>
        <p:spPr>
          <a:xfrm>
            <a:off x="2831649" y="1317172"/>
            <a:ext cx="7348671" cy="3908762"/>
          </a:xfrm>
          <a:prstGeom prst="rect">
            <a:avLst/>
          </a:prstGeom>
          <a:noFill/>
        </p:spPr>
        <p:txBody>
          <a:bodyPr wrap="square" rtlCol="0">
            <a:spAutoFit/>
          </a:bodyPr>
          <a:lstStyle/>
          <a:p>
            <a:pPr algn="ctr"/>
            <a:endParaRPr lang="ro-RO" sz="2800" b="1"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ro-RO" sz="2800" b="1" i="1" dirty="0" smtClean="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Formare de excelență în domeniul uro-oncologie - FEDURO</a:t>
            </a:r>
            <a:endParaRPr lang="it-IT" sz="2800" b="1" i="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it-IT" sz="2800" b="1" i="1" dirty="0">
                <a:solidFill>
                  <a:schemeClr val="accent3">
                    <a:lumMod val="50000"/>
                  </a:schemeClr>
                </a:solidFill>
                <a:latin typeface="Calibri" panose="020F0502020204030204" pitchFamily="34" charset="0"/>
                <a:ea typeface="Calibri" panose="020F0502020204030204" pitchFamily="34" charset="0"/>
                <a:cs typeface="Times New Roman" panose="02020603050405020304" pitchFamily="18" charset="0"/>
              </a:rPr>
              <a:t>Beneficiar: </a:t>
            </a:r>
            <a:r>
              <a:rPr lang="ro-RO" sz="2400" b="1" i="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INSTITUTUL CLINIC FUNDENI</a:t>
            </a:r>
            <a:endParaRPr lang="it-IT" sz="2400" b="1" i="1" dirty="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it-IT" sz="2800" b="1" i="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algn="ctr"/>
            <a:r>
              <a:rPr lang="en-US" sz="2800" b="1" i="1" dirty="0">
                <a:solidFill>
                  <a:schemeClr val="accent3">
                    <a:lumMod val="50000"/>
                  </a:schemeClr>
                </a:solidFill>
                <a:latin typeface="Calibri" panose="020F0502020204030204" pitchFamily="34" charset="0"/>
                <a:cs typeface="Times New Roman" panose="02020603050405020304" pitchFamily="18" charset="0"/>
              </a:rPr>
              <a:t>perioada de derulare</a:t>
            </a:r>
            <a:r>
              <a:rPr lang="en-US" sz="2800" i="1" dirty="0">
                <a:solidFill>
                  <a:schemeClr val="accent3">
                    <a:lumMod val="50000"/>
                  </a:schemeClr>
                </a:solidFill>
                <a:effectLst/>
                <a:latin typeface="+mj-lt"/>
                <a:ea typeface="Calibri" panose="020F0502020204030204" pitchFamily="34" charset="0"/>
                <a:cs typeface="Times New Roman" panose="02020603050405020304" pitchFamily="18" charset="0"/>
              </a:rPr>
              <a:t>: </a:t>
            </a:r>
            <a:r>
              <a:rPr lang="ro-RO" sz="2800" b="1" i="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08.12.2017</a:t>
            </a:r>
            <a:r>
              <a:rPr lang="it-IT" sz="2800" b="1" i="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a:t>
            </a:r>
            <a:r>
              <a:rPr lang="ro-RO" sz="2800" b="1" i="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25.10.2021</a:t>
            </a:r>
            <a:r>
              <a:rPr lang="it-IT" sz="2800" b="1" i="1" dirty="0" smtClean="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lang="ro-RO" sz="2800" b="1" i="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it-IT" sz="2800" b="1" i="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 </a:t>
            </a:r>
          </a:p>
          <a:p>
            <a:pPr marL="0" marR="0" algn="ctr">
              <a:spcBef>
                <a:spcPts val="0"/>
              </a:spcBef>
              <a:spcAft>
                <a:spcPts val="0"/>
              </a:spcAft>
            </a:pPr>
            <a:endParaRPr lang="en-US"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ro-RO" sz="24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Contract nr. </a:t>
            </a:r>
            <a:r>
              <a:rPr lang="ro-RO" sz="2400" dirty="0" smtClean="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POCU/91/4/8/105910</a:t>
            </a:r>
            <a:endParaRPr lang="en-US" sz="24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descr="A picture containing logo&#10;&#10;Description automatically generated">
            <a:extLst>
              <a:ext uri="{FF2B5EF4-FFF2-40B4-BE49-F238E27FC236}">
                <a16:creationId xmlns:a16="http://schemas.microsoft.com/office/drawing/2014/main" id="{4031AF27-A672-49C6-A7ED-AFFD66AD5508}"/>
              </a:ext>
            </a:extLst>
          </p:cNvPr>
          <p:cNvPicPr>
            <a:picLocks noChangeAspect="1"/>
          </p:cNvPicPr>
          <p:nvPr/>
        </p:nvPicPr>
        <p:blipFill>
          <a:blip r:embed="rId2"/>
          <a:stretch>
            <a:fillRect/>
          </a:stretch>
        </p:blipFill>
        <p:spPr>
          <a:xfrm>
            <a:off x="3031172" y="362674"/>
            <a:ext cx="6129655" cy="1090930"/>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5659436" y="6090285"/>
            <a:ext cx="873125" cy="767715"/>
          </a:xfrm>
          <a:prstGeom prst="rect">
            <a:avLst/>
          </a:prstGeom>
          <a:noFill/>
          <a:ln>
            <a:noFill/>
          </a:ln>
        </p:spPr>
      </p:pic>
    </p:spTree>
    <p:extLst>
      <p:ext uri="{BB962C8B-B14F-4D97-AF65-F5344CB8AC3E}">
        <p14:creationId xmlns:p14="http://schemas.microsoft.com/office/powerpoint/2010/main" val="32976108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73CC-B152-4DCC-87E1-5BCA333732B1}"/>
              </a:ext>
            </a:extLst>
          </p:cNvPr>
          <p:cNvSpPr>
            <a:spLocks noGrp="1"/>
          </p:cNvSpPr>
          <p:nvPr>
            <p:ph type="title"/>
          </p:nvPr>
        </p:nvSpPr>
        <p:spPr/>
        <p:txBody>
          <a:bodyPr/>
          <a:lstStyle/>
          <a:p>
            <a:r>
              <a:rPr lang="ro-RO" dirty="0">
                <a:solidFill>
                  <a:schemeClr val="accent4">
                    <a:lumMod val="75000"/>
                  </a:schemeClr>
                </a:solidFill>
              </a:rPr>
              <a:t>FINAN</a:t>
            </a:r>
            <a:r>
              <a:rPr lang="en-US" dirty="0">
                <a:solidFill>
                  <a:schemeClr val="accent4">
                    <a:lumMod val="75000"/>
                  </a:schemeClr>
                </a:solidFill>
              </a:rPr>
              <a:t>ȚARE</a:t>
            </a:r>
            <a:r>
              <a:rPr lang="ro-RO" dirty="0">
                <a:solidFill>
                  <a:schemeClr val="accent4">
                    <a:lumMod val="75000"/>
                  </a:schemeClr>
                </a:solidFill>
              </a:rPr>
              <a:t>:</a:t>
            </a:r>
            <a:endParaRPr lang="en-US" dirty="0">
              <a:solidFill>
                <a:schemeClr val="accent4">
                  <a:lumMod val="75000"/>
                </a:schemeClr>
              </a:solidFill>
            </a:endParaRPr>
          </a:p>
        </p:txBody>
      </p:sp>
      <p:sp>
        <p:nvSpPr>
          <p:cNvPr id="10" name="TextBox 9">
            <a:extLst>
              <a:ext uri="{FF2B5EF4-FFF2-40B4-BE49-F238E27FC236}">
                <a16:creationId xmlns:a16="http://schemas.microsoft.com/office/drawing/2014/main" id="{64543D6E-2C6E-4414-9BE6-87F230FFF228}"/>
              </a:ext>
            </a:extLst>
          </p:cNvPr>
          <p:cNvSpPr txBox="1"/>
          <p:nvPr/>
        </p:nvSpPr>
        <p:spPr>
          <a:xfrm>
            <a:off x="1086526" y="1804717"/>
            <a:ext cx="6096000" cy="507831"/>
          </a:xfrm>
          <a:prstGeom prst="rect">
            <a:avLst/>
          </a:prstGeom>
          <a:noFill/>
        </p:spPr>
        <p:txBody>
          <a:bodyPr wrap="square">
            <a:spAutoFit/>
          </a:bodyPr>
          <a:lstStyle/>
          <a:p>
            <a:pPr algn="l">
              <a:lnSpc>
                <a:spcPct val="150000"/>
              </a:lnSpc>
            </a:pPr>
            <a:r>
              <a:rPr lang="it-IT" sz="1800" b="0" i="0" u="none" strike="noStrike" baseline="0" dirty="0">
                <a:latin typeface="Arial" panose="020B0604020202020204" pitchFamily="34" charset="0"/>
              </a:rPr>
              <a:t>Bugetul proiectului: </a:t>
            </a:r>
            <a:r>
              <a:rPr lang="ro-RO" sz="1800" b="0" i="0" u="none" strike="noStrike" baseline="0" dirty="0" smtClean="0">
                <a:latin typeface="Arial" panose="020B0604020202020204" pitchFamily="34" charset="0"/>
              </a:rPr>
              <a:t>8.006.692,80</a:t>
            </a:r>
            <a:r>
              <a:rPr lang="it-IT" sz="1800" b="0" i="0" u="none" strike="noStrike" baseline="0" dirty="0" smtClean="0">
                <a:latin typeface="Arial" panose="020B0604020202020204" pitchFamily="34" charset="0"/>
              </a:rPr>
              <a:t> </a:t>
            </a:r>
            <a:r>
              <a:rPr lang="it-IT" sz="1800" b="0" i="0" u="none" strike="noStrike" baseline="0" dirty="0">
                <a:latin typeface="Arial" panose="020B0604020202020204" pitchFamily="34" charset="0"/>
              </a:rPr>
              <a:t>lei</a:t>
            </a:r>
          </a:p>
        </p:txBody>
      </p:sp>
      <p:pic>
        <p:nvPicPr>
          <p:cNvPr id="7" name="Picture 6"/>
          <p:cNvPicPr/>
          <p:nvPr/>
        </p:nvPicPr>
        <p:blipFill>
          <a:blip r:embed="rId2">
            <a:extLst>
              <a:ext uri="{28A0092B-C50C-407E-A947-70E740481C1C}">
                <a14:useLocalDpi xmlns:a14="http://schemas.microsoft.com/office/drawing/2010/main" val="0"/>
              </a:ext>
            </a:extLst>
          </a:blip>
          <a:srcRect/>
          <a:stretch>
            <a:fillRect/>
          </a:stretch>
        </p:blipFill>
        <p:spPr bwMode="auto">
          <a:xfrm>
            <a:off x="5620108" y="6090285"/>
            <a:ext cx="873125" cy="767715"/>
          </a:xfrm>
          <a:prstGeom prst="rect">
            <a:avLst/>
          </a:prstGeom>
          <a:noFill/>
          <a:ln>
            <a:noFill/>
          </a:ln>
        </p:spPr>
      </p:pic>
      <p:graphicFrame>
        <p:nvGraphicFramePr>
          <p:cNvPr id="4" name="Table 3"/>
          <p:cNvGraphicFramePr>
            <a:graphicFrameLocks noGrp="1"/>
          </p:cNvGraphicFramePr>
          <p:nvPr>
            <p:extLst>
              <p:ext uri="{D42A27DB-BD31-4B8C-83A1-F6EECF244321}">
                <p14:modId xmlns:p14="http://schemas.microsoft.com/office/powerpoint/2010/main" val="1612535458"/>
              </p:ext>
            </p:extLst>
          </p:nvPr>
        </p:nvGraphicFramePr>
        <p:xfrm>
          <a:off x="1097280" y="2379905"/>
          <a:ext cx="10058401" cy="2801695"/>
        </p:xfrm>
        <a:graphic>
          <a:graphicData uri="http://schemas.openxmlformats.org/drawingml/2006/table">
            <a:tbl>
              <a:tblPr firstRow="1" firstCol="1" bandRow="1">
                <a:tableStyleId>{5C22544A-7EE6-4342-B048-85BDC9FD1C3A}</a:tableStyleId>
              </a:tblPr>
              <a:tblGrid>
                <a:gridCol w="1300656">
                  <a:extLst>
                    <a:ext uri="{9D8B030D-6E8A-4147-A177-3AD203B41FA5}">
                      <a16:colId xmlns:a16="http://schemas.microsoft.com/office/drawing/2014/main" val="1025437829"/>
                    </a:ext>
                  </a:extLst>
                </a:gridCol>
                <a:gridCol w="1300656">
                  <a:extLst>
                    <a:ext uri="{9D8B030D-6E8A-4147-A177-3AD203B41FA5}">
                      <a16:colId xmlns:a16="http://schemas.microsoft.com/office/drawing/2014/main" val="3990148906"/>
                    </a:ext>
                  </a:extLst>
                </a:gridCol>
                <a:gridCol w="1387365">
                  <a:extLst>
                    <a:ext uri="{9D8B030D-6E8A-4147-A177-3AD203B41FA5}">
                      <a16:colId xmlns:a16="http://schemas.microsoft.com/office/drawing/2014/main" val="3780125436"/>
                    </a:ext>
                  </a:extLst>
                </a:gridCol>
                <a:gridCol w="867103">
                  <a:extLst>
                    <a:ext uri="{9D8B030D-6E8A-4147-A177-3AD203B41FA5}">
                      <a16:colId xmlns:a16="http://schemas.microsoft.com/office/drawing/2014/main" val="1571683451"/>
                    </a:ext>
                  </a:extLst>
                </a:gridCol>
                <a:gridCol w="1474075">
                  <a:extLst>
                    <a:ext uri="{9D8B030D-6E8A-4147-A177-3AD203B41FA5}">
                      <a16:colId xmlns:a16="http://schemas.microsoft.com/office/drawing/2014/main" val="3797559107"/>
                    </a:ext>
                  </a:extLst>
                </a:gridCol>
                <a:gridCol w="867103">
                  <a:extLst>
                    <a:ext uri="{9D8B030D-6E8A-4147-A177-3AD203B41FA5}">
                      <a16:colId xmlns:a16="http://schemas.microsoft.com/office/drawing/2014/main" val="2022212298"/>
                    </a:ext>
                  </a:extLst>
                </a:gridCol>
                <a:gridCol w="1300656">
                  <a:extLst>
                    <a:ext uri="{9D8B030D-6E8A-4147-A177-3AD203B41FA5}">
                      <a16:colId xmlns:a16="http://schemas.microsoft.com/office/drawing/2014/main" val="3978324162"/>
                    </a:ext>
                  </a:extLst>
                </a:gridCol>
                <a:gridCol w="520263">
                  <a:extLst>
                    <a:ext uri="{9D8B030D-6E8A-4147-A177-3AD203B41FA5}">
                      <a16:colId xmlns:a16="http://schemas.microsoft.com/office/drawing/2014/main" val="3847653901"/>
                    </a:ext>
                  </a:extLst>
                </a:gridCol>
                <a:gridCol w="1040524">
                  <a:extLst>
                    <a:ext uri="{9D8B030D-6E8A-4147-A177-3AD203B41FA5}">
                      <a16:colId xmlns:a16="http://schemas.microsoft.com/office/drawing/2014/main" val="2591759360"/>
                    </a:ext>
                  </a:extLst>
                </a:gridCol>
              </a:tblGrid>
              <a:tr h="1681015">
                <a:tc>
                  <a:txBody>
                    <a:bodyPr/>
                    <a:lstStyle/>
                    <a:p>
                      <a:pPr marL="0" marR="0" algn="ctr">
                        <a:lnSpc>
                          <a:spcPct val="107000"/>
                        </a:lnSpc>
                        <a:spcBef>
                          <a:spcPts val="0"/>
                        </a:spcBef>
                        <a:spcAft>
                          <a:spcPts val="0"/>
                        </a:spcAft>
                      </a:pPr>
                      <a:r>
                        <a:rPr lang="en-US" sz="1400" dirty="0">
                          <a:effectLst/>
                        </a:rPr>
                        <a:t>Valoarea totală</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Valoarea totală eligibilă</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gridSpan="2">
                  <a:txBody>
                    <a:bodyPr/>
                    <a:lstStyle/>
                    <a:p>
                      <a:pPr marL="0" marR="0" algn="ctr">
                        <a:lnSpc>
                          <a:spcPct val="107000"/>
                        </a:lnSpc>
                        <a:spcBef>
                          <a:spcPts val="0"/>
                        </a:spcBef>
                        <a:spcAft>
                          <a:spcPts val="0"/>
                        </a:spcAft>
                      </a:pPr>
                      <a:r>
                        <a:rPr lang="en-US" sz="1400" dirty="0">
                          <a:effectLst/>
                        </a:rPr>
                        <a:t>Valoarea eligibilă nerambursabilă din FEDR/FC/FSE/ILMT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lnSpc>
                          <a:spcPct val="107000"/>
                        </a:lnSpc>
                        <a:spcBef>
                          <a:spcPts val="0"/>
                        </a:spcBef>
                        <a:spcAft>
                          <a:spcPts val="0"/>
                        </a:spcAft>
                      </a:pPr>
                      <a:r>
                        <a:rPr lang="en-US" sz="1400" dirty="0">
                          <a:effectLst/>
                        </a:rPr>
                        <a:t>Valoarea eligibilă nerambursabilă din bugetul național</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gridSpan="2">
                  <a:txBody>
                    <a:bodyPr/>
                    <a:lstStyle/>
                    <a:p>
                      <a:pPr marL="0" marR="0" algn="ctr">
                        <a:lnSpc>
                          <a:spcPct val="107000"/>
                        </a:lnSpc>
                        <a:spcBef>
                          <a:spcPts val="0"/>
                        </a:spcBef>
                        <a:spcAft>
                          <a:spcPts val="0"/>
                        </a:spcAft>
                      </a:pPr>
                      <a:r>
                        <a:rPr lang="en-US" sz="1400" dirty="0">
                          <a:effectLst/>
                        </a:rPr>
                        <a:t>Valoarea cofinanțării eligibile a Beneficiarului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endParaRPr lang="en-US"/>
                    </a:p>
                  </a:txBody>
                  <a:tcPr/>
                </a:tc>
                <a:tc>
                  <a:txBody>
                    <a:bodyPr/>
                    <a:lstStyle/>
                    <a:p>
                      <a:pPr marL="0" marR="0" algn="ctr">
                        <a:lnSpc>
                          <a:spcPct val="107000"/>
                        </a:lnSpc>
                        <a:spcBef>
                          <a:spcPts val="0"/>
                        </a:spcBef>
                        <a:spcAft>
                          <a:spcPts val="0"/>
                        </a:spcAft>
                      </a:pPr>
                      <a:r>
                        <a:rPr lang="en-US" sz="1400" dirty="0">
                          <a:effectLst/>
                        </a:rPr>
                        <a:t>Valoarea neeligibila inclusiv TVA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70105410"/>
                  </a:ext>
                </a:extLst>
              </a:tr>
              <a:tr h="560340">
                <a:tc>
                  <a:txBody>
                    <a:bodyPr/>
                    <a:lstStyle/>
                    <a:p>
                      <a:pPr marL="0" marR="0" algn="ctr">
                        <a:lnSpc>
                          <a:spcPct val="107000"/>
                        </a:lnSpc>
                        <a:spcBef>
                          <a:spcPts val="0"/>
                        </a:spcBef>
                        <a:spcAft>
                          <a:spcPts val="0"/>
                        </a:spcAft>
                      </a:pPr>
                      <a:r>
                        <a:rPr lang="en-US" sz="1400" dirty="0">
                          <a:effectLst/>
                        </a:rPr>
                        <a:t>(lei)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(lei)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(lei)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(lei)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(lei)</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(lei)</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35095650"/>
                  </a:ext>
                </a:extLst>
              </a:tr>
              <a:tr h="560340">
                <a:tc>
                  <a:txBody>
                    <a:bodyPr/>
                    <a:lstStyle/>
                    <a:p>
                      <a:pPr marL="0" marR="0" algn="ctr">
                        <a:lnSpc>
                          <a:spcPct val="107000"/>
                        </a:lnSpc>
                        <a:spcBef>
                          <a:spcPts val="0"/>
                        </a:spcBef>
                        <a:spcAft>
                          <a:spcPts val="0"/>
                        </a:spcAft>
                      </a:pPr>
                      <a:r>
                        <a:rPr lang="en-US" sz="1400">
                          <a:effectLst/>
                        </a:rPr>
                        <a:t>8.006.692,8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8.006.692,8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6.760.478,18</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84,44%</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1.086.078,83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13,56%</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a:effectLst/>
                        </a:rPr>
                        <a:t>160.135,79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2%</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07000"/>
                        </a:lnSpc>
                        <a:spcBef>
                          <a:spcPts val="0"/>
                        </a:spcBef>
                        <a:spcAft>
                          <a:spcPts val="0"/>
                        </a:spcAft>
                      </a:pPr>
                      <a:r>
                        <a:rPr lang="en-US" sz="1400" dirty="0">
                          <a:effectLst/>
                        </a:rPr>
                        <a:t>0</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5947670"/>
                  </a:ext>
                </a:extLst>
              </a:tr>
            </a:tbl>
          </a:graphicData>
        </a:graphic>
      </p:graphicFrame>
    </p:spTree>
    <p:extLst>
      <p:ext uri="{BB962C8B-B14F-4D97-AF65-F5344CB8AC3E}">
        <p14:creationId xmlns:p14="http://schemas.microsoft.com/office/powerpoint/2010/main" val="4766470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73CC-B152-4DCC-87E1-5BCA333732B1}"/>
              </a:ext>
            </a:extLst>
          </p:cNvPr>
          <p:cNvSpPr>
            <a:spLocks noGrp="1"/>
          </p:cNvSpPr>
          <p:nvPr>
            <p:ph type="title"/>
          </p:nvPr>
        </p:nvSpPr>
        <p:spPr/>
        <p:txBody>
          <a:bodyPr/>
          <a:lstStyle/>
          <a:p>
            <a:r>
              <a:rPr lang="en-US" dirty="0">
                <a:solidFill>
                  <a:schemeClr val="accent4">
                    <a:lumMod val="75000"/>
                  </a:schemeClr>
                </a:solidFill>
              </a:rPr>
              <a:t>ACTIVITĂȚILE PROIECTULUI</a:t>
            </a:r>
          </a:p>
        </p:txBody>
      </p:sp>
      <p:graphicFrame>
        <p:nvGraphicFramePr>
          <p:cNvPr id="6" name="Table 5">
            <a:extLst>
              <a:ext uri="{FF2B5EF4-FFF2-40B4-BE49-F238E27FC236}">
                <a16:creationId xmlns:a16="http://schemas.microsoft.com/office/drawing/2014/main" id="{5B5FF832-B4F3-4043-B720-188BCB914534}"/>
              </a:ext>
            </a:extLst>
          </p:cNvPr>
          <p:cNvGraphicFramePr>
            <a:graphicFrameLocks noGrp="1"/>
          </p:cNvGraphicFramePr>
          <p:nvPr>
            <p:extLst>
              <p:ext uri="{D42A27DB-BD31-4B8C-83A1-F6EECF244321}">
                <p14:modId xmlns:p14="http://schemas.microsoft.com/office/powerpoint/2010/main" val="2191205312"/>
              </p:ext>
            </p:extLst>
          </p:nvPr>
        </p:nvGraphicFramePr>
        <p:xfrm>
          <a:off x="1123406" y="1911486"/>
          <a:ext cx="10032274" cy="3936320"/>
        </p:xfrm>
        <a:graphic>
          <a:graphicData uri="http://schemas.openxmlformats.org/drawingml/2006/table">
            <a:tbl>
              <a:tblPr firstRow="1" bandRow="1">
                <a:tableStyleId>{5C22544A-7EE6-4342-B048-85BDC9FD1C3A}</a:tableStyleId>
              </a:tblPr>
              <a:tblGrid>
                <a:gridCol w="758046">
                  <a:extLst>
                    <a:ext uri="{9D8B030D-6E8A-4147-A177-3AD203B41FA5}">
                      <a16:colId xmlns:a16="http://schemas.microsoft.com/office/drawing/2014/main" val="3402964228"/>
                    </a:ext>
                  </a:extLst>
                </a:gridCol>
                <a:gridCol w="5922240">
                  <a:extLst>
                    <a:ext uri="{9D8B030D-6E8A-4147-A177-3AD203B41FA5}">
                      <a16:colId xmlns:a16="http://schemas.microsoft.com/office/drawing/2014/main" val="3913174363"/>
                    </a:ext>
                  </a:extLst>
                </a:gridCol>
                <a:gridCol w="3351988">
                  <a:extLst>
                    <a:ext uri="{9D8B030D-6E8A-4147-A177-3AD203B41FA5}">
                      <a16:colId xmlns:a16="http://schemas.microsoft.com/office/drawing/2014/main" val="2154702131"/>
                    </a:ext>
                  </a:extLst>
                </a:gridCol>
              </a:tblGrid>
              <a:tr h="865824">
                <a:tc>
                  <a:txBody>
                    <a:bodyPr/>
                    <a:lstStyle/>
                    <a:p>
                      <a:r>
                        <a:rPr lang="en-US" sz="1200" dirty="0"/>
                        <a:t>Nr act</a:t>
                      </a:r>
                      <a:endParaRPr lang="ro-RO" sz="1200" dirty="0"/>
                    </a:p>
                  </a:txBody>
                  <a:tcPr/>
                </a:tc>
                <a:tc>
                  <a:txBody>
                    <a:bodyPr/>
                    <a:lstStyle/>
                    <a:p>
                      <a:r>
                        <a:rPr lang="en-US" sz="1200" dirty="0"/>
                        <a:t>Activități </a:t>
                      </a:r>
                      <a:r>
                        <a:rPr lang="ro-RO" sz="1200" dirty="0" smtClean="0"/>
                        <a:t>derulate</a:t>
                      </a:r>
                      <a:endParaRPr lang="ro-RO" sz="1200" dirty="0"/>
                    </a:p>
                  </a:txBody>
                  <a:tcPr/>
                </a:tc>
                <a:tc>
                  <a:txBody>
                    <a:bodyPr/>
                    <a:lstStyle/>
                    <a:p>
                      <a:r>
                        <a:rPr lang="en-US" sz="1200" dirty="0" smtClean="0"/>
                        <a:t>Rezultat</a:t>
                      </a:r>
                      <a:r>
                        <a:rPr lang="ro-RO" sz="1200" dirty="0" smtClean="0"/>
                        <a:t>ele</a:t>
                      </a:r>
                      <a:r>
                        <a:rPr lang="ro-RO" sz="1200" baseline="0" dirty="0" smtClean="0"/>
                        <a:t> activității</a:t>
                      </a:r>
                      <a:endParaRPr lang="ro-RO" sz="1200" dirty="0"/>
                    </a:p>
                  </a:txBody>
                  <a:tcPr/>
                </a:tc>
                <a:extLst>
                  <a:ext uri="{0D108BD9-81ED-4DB2-BD59-A6C34878D82A}">
                    <a16:rowId xmlns:a16="http://schemas.microsoft.com/office/drawing/2014/main" val="1510944993"/>
                  </a:ext>
                </a:extLst>
              </a:tr>
              <a:tr h="1212154">
                <a:tc rowSpan="3">
                  <a:txBody>
                    <a:bodyPr/>
                    <a:lstStyle/>
                    <a:p>
                      <a:pPr algn="ctr"/>
                      <a:r>
                        <a:rPr lang="en-US" sz="1400" b="0" dirty="0" smtClean="0"/>
                        <a:t>A1.</a:t>
                      </a:r>
                      <a:r>
                        <a:rPr lang="ro-RO" sz="1400" b="0" dirty="0" smtClean="0"/>
                        <a:t>1</a:t>
                      </a:r>
                      <a:endParaRPr lang="ro-RO" sz="1400" b="0" dirty="0"/>
                    </a:p>
                  </a:txBody>
                  <a:tcPr anchor="ctr"/>
                </a:tc>
                <a:tc rowSpan="3">
                  <a:txBody>
                    <a:bodyPr/>
                    <a:lstStyle/>
                    <a:p>
                      <a:r>
                        <a:rPr lang="en-US" sz="1400" b="0" i="0" u="none" strike="noStrike" kern="1200" baseline="0" dirty="0" smtClean="0">
                          <a:solidFill>
                            <a:schemeClr val="dk1"/>
                          </a:solidFill>
                          <a:latin typeface="+mn-lt"/>
                          <a:ea typeface="+mn-ea"/>
                          <a:cs typeface="+mn-cs"/>
                        </a:rPr>
                        <a:t>Derularea programului de formare</a:t>
                      </a:r>
                    </a:p>
                    <a:p>
                      <a:r>
                        <a:rPr lang="en-US" sz="1400" b="0" i="0" u="none" strike="noStrike" kern="1200" baseline="0" dirty="0" smtClean="0">
                          <a:solidFill>
                            <a:schemeClr val="dk1"/>
                          </a:solidFill>
                          <a:latin typeface="+mn-lt"/>
                          <a:ea typeface="+mn-ea"/>
                          <a:cs typeface="+mn-cs"/>
                        </a:rPr>
                        <a:t>profesionala specifica pentru 480 de</a:t>
                      </a:r>
                    </a:p>
                    <a:p>
                      <a:r>
                        <a:rPr lang="en-US" sz="1400" b="0" i="0" u="none" strike="noStrike" kern="1200" baseline="0" dirty="0" smtClean="0">
                          <a:solidFill>
                            <a:schemeClr val="dk1"/>
                          </a:solidFill>
                          <a:latin typeface="+mn-lt"/>
                          <a:ea typeface="+mn-ea"/>
                          <a:cs typeface="+mn-cs"/>
                        </a:rPr>
                        <a:t>persoane din institutiile publice (medici</a:t>
                      </a:r>
                    </a:p>
                    <a:p>
                      <a:r>
                        <a:rPr lang="en-US" sz="1400" b="0" i="0" u="none" strike="noStrike" kern="1200" baseline="0" dirty="0" smtClean="0">
                          <a:solidFill>
                            <a:schemeClr val="dk1"/>
                          </a:solidFill>
                          <a:latin typeface="+mn-lt"/>
                          <a:ea typeface="+mn-ea"/>
                          <a:cs typeface="+mn-cs"/>
                        </a:rPr>
                        <a:t>urologi, nefrologi, oncologi, radiologi,</a:t>
                      </a:r>
                    </a:p>
                    <a:p>
                      <a:r>
                        <a:rPr lang="en-US" sz="1400" b="0" i="0" u="none" strike="noStrike" kern="1200" baseline="0" dirty="0" smtClean="0">
                          <a:solidFill>
                            <a:schemeClr val="dk1"/>
                          </a:solidFill>
                          <a:latin typeface="+mn-lt"/>
                          <a:ea typeface="+mn-ea"/>
                          <a:cs typeface="+mn-cs"/>
                        </a:rPr>
                        <a:t>endocrinologi, gastroenterologi, de</a:t>
                      </a:r>
                    </a:p>
                    <a:p>
                      <a:r>
                        <a:rPr lang="en-US" sz="1400" b="0" i="0" u="none" strike="noStrike" kern="1200" baseline="0" dirty="0" smtClean="0">
                          <a:solidFill>
                            <a:schemeClr val="dk1"/>
                          </a:solidFill>
                          <a:latin typeface="+mn-lt"/>
                          <a:ea typeface="+mn-ea"/>
                          <a:cs typeface="+mn-cs"/>
                        </a:rPr>
                        <a:t>medicina interna, de anestezie terapie</a:t>
                      </a:r>
                    </a:p>
                    <a:p>
                      <a:r>
                        <a:rPr lang="en-US" sz="1400" b="0" i="0" u="none" strike="noStrike" kern="1200" baseline="0" dirty="0" smtClean="0">
                          <a:solidFill>
                            <a:schemeClr val="dk1"/>
                          </a:solidFill>
                          <a:latin typeface="+mn-lt"/>
                          <a:ea typeface="+mn-ea"/>
                          <a:cs typeface="+mn-cs"/>
                        </a:rPr>
                        <a:t>intensiva, hematologi etc-si medici de</a:t>
                      </a:r>
                    </a:p>
                    <a:p>
                      <a:r>
                        <a:rPr lang="en-US" sz="1400" b="0" i="0" u="none" strike="noStrike" kern="1200" baseline="0" dirty="0" smtClean="0">
                          <a:solidFill>
                            <a:schemeClr val="dk1"/>
                          </a:solidFill>
                          <a:latin typeface="+mn-lt"/>
                          <a:ea typeface="+mn-ea"/>
                          <a:cs typeface="+mn-cs"/>
                        </a:rPr>
                        <a:t>familie din cele 8 regiuni de dezv, implicati</a:t>
                      </a:r>
                    </a:p>
                    <a:p>
                      <a:r>
                        <a:rPr lang="en-US" sz="1400" b="0" i="0" u="none" strike="noStrike" kern="1200" baseline="0" dirty="0" smtClean="0">
                          <a:solidFill>
                            <a:schemeClr val="dk1"/>
                          </a:solidFill>
                          <a:latin typeface="+mn-lt"/>
                          <a:ea typeface="+mn-ea"/>
                          <a:cs typeface="+mn-cs"/>
                        </a:rPr>
                        <a:t>in domeniul prioritar de sanatate</a:t>
                      </a:r>
                    </a:p>
                    <a:p>
                      <a:r>
                        <a:rPr lang="en-US" sz="1400" b="0" i="0" u="none" strike="noStrike" kern="1200" baseline="0" dirty="0" smtClean="0">
                          <a:solidFill>
                            <a:schemeClr val="dk1"/>
                          </a:solidFill>
                          <a:latin typeface="+mn-lt"/>
                          <a:ea typeface="+mn-ea"/>
                          <a:cs typeface="+mn-cs"/>
                        </a:rPr>
                        <a:t>Cancer/UroOncologie</a:t>
                      </a:r>
                      <a:endParaRPr lang="ro-RO" sz="1400" b="1" dirty="0" smtClean="0"/>
                    </a:p>
                    <a:p>
                      <a:endParaRPr lang="ro-RO" sz="1400" dirty="0"/>
                    </a:p>
                  </a:txBody>
                  <a:tcPr anchor="ctr"/>
                </a:tc>
                <a:tc>
                  <a:txBody>
                    <a:bodyPr/>
                    <a:lstStyle/>
                    <a:p>
                      <a:r>
                        <a:rPr lang="ro-RO" sz="1400" b="1" dirty="0" smtClean="0"/>
                        <a:t>1 program de formare acreditat </a:t>
                      </a:r>
                      <a:r>
                        <a:rPr lang="ro-RO" sz="1400" dirty="0" smtClean="0"/>
                        <a:t>la nivel national</a:t>
                      </a:r>
                      <a:endParaRPr lang="ro-RO" sz="1400" dirty="0"/>
                    </a:p>
                  </a:txBody>
                  <a:tcPr/>
                </a:tc>
                <a:extLst>
                  <a:ext uri="{0D108BD9-81ED-4DB2-BD59-A6C34878D82A}">
                    <a16:rowId xmlns:a16="http://schemas.microsoft.com/office/drawing/2014/main" val="2619523657"/>
                  </a:ext>
                </a:extLst>
              </a:tr>
              <a:tr h="913462">
                <a:tc vMerge="1">
                  <a:txBody>
                    <a:bodyPr/>
                    <a:lstStyle/>
                    <a:p>
                      <a:pPr algn="ctr"/>
                      <a:endParaRPr lang="ro-RO" sz="1200" b="1" dirty="0"/>
                    </a:p>
                  </a:txBody>
                  <a:tcPr anchor="ctr"/>
                </a:tc>
                <a:tc vMerge="1">
                  <a:txBody>
                    <a:bodyPr/>
                    <a:lstStyle/>
                    <a:p>
                      <a:endParaRPr lang="ro-RO" sz="1200" dirty="0"/>
                    </a:p>
                  </a:txBody>
                  <a:tcPr/>
                </a:tc>
                <a:tc>
                  <a:txBody>
                    <a:bodyPr/>
                    <a:lstStyle/>
                    <a:p>
                      <a:r>
                        <a:rPr lang="en-US" sz="1400" b="1" i="0" u="none" strike="noStrike" kern="1200" baseline="0" dirty="0" smtClean="0">
                          <a:solidFill>
                            <a:srgbClr val="FF0000"/>
                          </a:solidFill>
                          <a:latin typeface="+mn-lt"/>
                          <a:ea typeface="+mn-ea"/>
                          <a:cs typeface="+mn-cs"/>
                        </a:rPr>
                        <a:t>464 de </a:t>
                      </a:r>
                      <a:r>
                        <a:rPr lang="en-US" sz="1400" b="1" i="0" u="none" strike="noStrike" kern="1200" baseline="0" dirty="0" smtClean="0">
                          <a:solidFill>
                            <a:srgbClr val="FF0000"/>
                          </a:solidFill>
                          <a:latin typeface="+mn-lt"/>
                          <a:ea typeface="+mn-ea"/>
                          <a:cs typeface="+mn-cs"/>
                        </a:rPr>
                        <a:t>persoane </a:t>
                      </a:r>
                      <a:r>
                        <a:rPr lang="en-US" sz="1400" b="1" i="0" u="none" strike="noStrike" kern="1200" baseline="0" dirty="0" smtClean="0">
                          <a:solidFill>
                            <a:schemeClr val="dk1"/>
                          </a:solidFill>
                          <a:latin typeface="+mn-lt"/>
                          <a:ea typeface="+mn-ea"/>
                          <a:cs typeface="+mn-cs"/>
                        </a:rPr>
                        <a:t>din institutiile publice </a:t>
                      </a:r>
                      <a:r>
                        <a:rPr lang="en-US" sz="1400" b="0" i="0" u="none" strike="noStrike" kern="1200" baseline="0" dirty="0" smtClean="0">
                          <a:solidFill>
                            <a:schemeClr val="dk1"/>
                          </a:solidFill>
                          <a:latin typeface="+mn-lt"/>
                          <a:ea typeface="+mn-ea"/>
                          <a:cs typeface="+mn-cs"/>
                        </a:rPr>
                        <a:t>implicate in domeniul prioritar de sanatate</a:t>
                      </a:r>
                    </a:p>
                    <a:p>
                      <a:r>
                        <a:rPr lang="en-US" sz="1400" b="1" i="0" u="none" strike="noStrike" kern="1200" baseline="0" dirty="0" smtClean="0">
                          <a:solidFill>
                            <a:schemeClr val="dk1"/>
                          </a:solidFill>
                          <a:latin typeface="+mn-lt"/>
                          <a:ea typeface="+mn-ea"/>
                          <a:cs typeface="+mn-cs"/>
                        </a:rPr>
                        <a:t>certificate</a:t>
                      </a:r>
                      <a:r>
                        <a:rPr lang="en-US" sz="1400" b="0" i="0" u="none" strike="noStrike" kern="1200" baseline="0" dirty="0" smtClean="0">
                          <a:solidFill>
                            <a:schemeClr val="dk1"/>
                          </a:solidFill>
                          <a:latin typeface="+mn-lt"/>
                          <a:ea typeface="+mn-ea"/>
                          <a:cs typeface="+mn-cs"/>
                        </a:rPr>
                        <a:t> ca urmare a imbunatatirii nivelului de cunostinte</a:t>
                      </a:r>
                      <a:endParaRPr lang="ro-RO" sz="1400" dirty="0"/>
                    </a:p>
                  </a:txBody>
                  <a:tcPr/>
                </a:tc>
                <a:extLst>
                  <a:ext uri="{0D108BD9-81ED-4DB2-BD59-A6C34878D82A}">
                    <a16:rowId xmlns:a16="http://schemas.microsoft.com/office/drawing/2014/main" val="2844148942"/>
                  </a:ext>
                </a:extLst>
              </a:tr>
              <a:tr h="913462">
                <a:tc vMerge="1">
                  <a:txBody>
                    <a:bodyPr/>
                    <a:lstStyle/>
                    <a:p>
                      <a:pPr algn="ctr"/>
                      <a:endParaRPr lang="ro-RO" sz="1200" b="0" dirty="0"/>
                    </a:p>
                  </a:txBody>
                  <a:tcPr anchor="ctr"/>
                </a:tc>
                <a:tc vMerge="1">
                  <a:txBody>
                    <a:bodyPr/>
                    <a:lstStyle/>
                    <a:p>
                      <a:endParaRPr lang="ro-RO" sz="1200" dirty="0"/>
                    </a:p>
                  </a:txBody>
                  <a:tcPr anchor="ctr"/>
                </a:tc>
                <a:tc>
                  <a:txBody>
                    <a:bodyPr/>
                    <a:lstStyle/>
                    <a:p>
                      <a:endParaRPr lang="ro-RO" sz="1200" dirty="0"/>
                    </a:p>
                  </a:txBody>
                  <a:tcPr/>
                </a:tc>
                <a:extLst>
                  <a:ext uri="{0D108BD9-81ED-4DB2-BD59-A6C34878D82A}">
                    <a16:rowId xmlns:a16="http://schemas.microsoft.com/office/drawing/2014/main" val="2879827168"/>
                  </a:ext>
                </a:extLst>
              </a:tr>
            </a:tbl>
          </a:graphicData>
        </a:graphic>
      </p:graphicFrame>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5344805" y="6090285"/>
            <a:ext cx="873125" cy="767715"/>
          </a:xfrm>
          <a:prstGeom prst="rect">
            <a:avLst/>
          </a:prstGeom>
          <a:noFill/>
          <a:ln>
            <a:noFill/>
          </a:ln>
        </p:spPr>
      </p:pic>
    </p:spTree>
    <p:extLst>
      <p:ext uri="{BB962C8B-B14F-4D97-AF65-F5344CB8AC3E}">
        <p14:creationId xmlns:p14="http://schemas.microsoft.com/office/powerpoint/2010/main" val="11227029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73CC-B152-4DCC-87E1-5BCA333732B1}"/>
              </a:ext>
            </a:extLst>
          </p:cNvPr>
          <p:cNvSpPr>
            <a:spLocks noGrp="1"/>
          </p:cNvSpPr>
          <p:nvPr>
            <p:ph type="title"/>
          </p:nvPr>
        </p:nvSpPr>
        <p:spPr/>
        <p:txBody>
          <a:bodyPr/>
          <a:lstStyle/>
          <a:p>
            <a:r>
              <a:rPr lang="en-US" dirty="0">
                <a:solidFill>
                  <a:schemeClr val="accent4">
                    <a:lumMod val="75000"/>
                  </a:schemeClr>
                </a:solidFill>
              </a:rPr>
              <a:t>ACTIVITĂȚILE PROIECTULUI</a:t>
            </a:r>
          </a:p>
        </p:txBody>
      </p:sp>
      <p:graphicFrame>
        <p:nvGraphicFramePr>
          <p:cNvPr id="6" name="Table 5">
            <a:extLst>
              <a:ext uri="{FF2B5EF4-FFF2-40B4-BE49-F238E27FC236}">
                <a16:creationId xmlns:a16="http://schemas.microsoft.com/office/drawing/2014/main" id="{5B5FF832-B4F3-4043-B720-188BCB914534}"/>
              </a:ext>
            </a:extLst>
          </p:cNvPr>
          <p:cNvGraphicFramePr>
            <a:graphicFrameLocks noGrp="1"/>
          </p:cNvGraphicFramePr>
          <p:nvPr>
            <p:extLst>
              <p:ext uri="{D42A27DB-BD31-4B8C-83A1-F6EECF244321}">
                <p14:modId xmlns:p14="http://schemas.microsoft.com/office/powerpoint/2010/main" val="90496921"/>
              </p:ext>
            </p:extLst>
          </p:nvPr>
        </p:nvGraphicFramePr>
        <p:xfrm>
          <a:off x="1123406" y="1911486"/>
          <a:ext cx="10032274" cy="3904902"/>
        </p:xfrm>
        <a:graphic>
          <a:graphicData uri="http://schemas.openxmlformats.org/drawingml/2006/table">
            <a:tbl>
              <a:tblPr firstRow="1" bandRow="1">
                <a:tableStyleId>{5C22544A-7EE6-4342-B048-85BDC9FD1C3A}</a:tableStyleId>
              </a:tblPr>
              <a:tblGrid>
                <a:gridCol w="758046">
                  <a:extLst>
                    <a:ext uri="{9D8B030D-6E8A-4147-A177-3AD203B41FA5}">
                      <a16:colId xmlns:a16="http://schemas.microsoft.com/office/drawing/2014/main" val="3402964228"/>
                    </a:ext>
                  </a:extLst>
                </a:gridCol>
                <a:gridCol w="5922240">
                  <a:extLst>
                    <a:ext uri="{9D8B030D-6E8A-4147-A177-3AD203B41FA5}">
                      <a16:colId xmlns:a16="http://schemas.microsoft.com/office/drawing/2014/main" val="3913174363"/>
                    </a:ext>
                  </a:extLst>
                </a:gridCol>
                <a:gridCol w="3351988">
                  <a:extLst>
                    <a:ext uri="{9D8B030D-6E8A-4147-A177-3AD203B41FA5}">
                      <a16:colId xmlns:a16="http://schemas.microsoft.com/office/drawing/2014/main" val="2154702131"/>
                    </a:ext>
                  </a:extLst>
                </a:gridCol>
              </a:tblGrid>
              <a:tr h="865824">
                <a:tc>
                  <a:txBody>
                    <a:bodyPr/>
                    <a:lstStyle/>
                    <a:p>
                      <a:r>
                        <a:rPr lang="en-US" sz="1200" dirty="0"/>
                        <a:t>Nr act</a:t>
                      </a:r>
                      <a:endParaRPr lang="ro-RO" sz="1200" dirty="0"/>
                    </a:p>
                  </a:txBody>
                  <a:tcPr/>
                </a:tc>
                <a:tc>
                  <a:txBody>
                    <a:bodyPr/>
                    <a:lstStyle/>
                    <a:p>
                      <a:r>
                        <a:rPr lang="en-US" sz="1200" dirty="0"/>
                        <a:t>Activități </a:t>
                      </a:r>
                      <a:r>
                        <a:rPr lang="ro-RO" sz="1200" dirty="0" smtClean="0"/>
                        <a:t>derulate</a:t>
                      </a:r>
                      <a:endParaRPr lang="ro-RO" sz="1200" dirty="0"/>
                    </a:p>
                  </a:txBody>
                  <a:tcPr/>
                </a:tc>
                <a:tc>
                  <a:txBody>
                    <a:bodyPr/>
                    <a:lstStyle/>
                    <a:p>
                      <a:r>
                        <a:rPr lang="en-US" sz="1200" dirty="0" smtClean="0"/>
                        <a:t>Rezultate</a:t>
                      </a:r>
                      <a:r>
                        <a:rPr lang="ro-RO" sz="1200" dirty="0" smtClean="0"/>
                        <a:t>le</a:t>
                      </a:r>
                      <a:r>
                        <a:rPr lang="ro-RO" sz="1200" baseline="0" dirty="0" smtClean="0"/>
                        <a:t> activității</a:t>
                      </a:r>
                      <a:endParaRPr lang="ro-RO" sz="1200" dirty="0"/>
                    </a:p>
                  </a:txBody>
                  <a:tcPr/>
                </a:tc>
                <a:extLst>
                  <a:ext uri="{0D108BD9-81ED-4DB2-BD59-A6C34878D82A}">
                    <a16:rowId xmlns:a16="http://schemas.microsoft.com/office/drawing/2014/main" val="1510944993"/>
                  </a:ext>
                </a:extLst>
              </a:tr>
              <a:tr h="1212154">
                <a:tc rowSpan="3">
                  <a:txBody>
                    <a:bodyPr/>
                    <a:lstStyle/>
                    <a:p>
                      <a:pPr algn="ctr"/>
                      <a:r>
                        <a:rPr lang="en-US" sz="1200" b="0" dirty="0" smtClean="0"/>
                        <a:t>A1.</a:t>
                      </a:r>
                      <a:r>
                        <a:rPr lang="ro-RO" sz="1200" b="0" dirty="0" smtClean="0"/>
                        <a:t>2</a:t>
                      </a:r>
                      <a:endParaRPr lang="ro-RO" sz="1200" b="0" dirty="0"/>
                    </a:p>
                  </a:txBody>
                  <a:tcPr anchor="ctr"/>
                </a:tc>
                <a:tc rowSpan="3">
                  <a:txBody>
                    <a:bodyPr/>
                    <a:lstStyle/>
                    <a:p>
                      <a:r>
                        <a:rPr lang="en-US" sz="1400" b="0" i="0" u="none" strike="noStrike" kern="1200" baseline="0" dirty="0" smtClean="0">
                          <a:solidFill>
                            <a:schemeClr val="dk1"/>
                          </a:solidFill>
                          <a:latin typeface="+mn-lt"/>
                          <a:ea typeface="+mn-ea"/>
                          <a:cs typeface="+mn-cs"/>
                        </a:rPr>
                        <a:t>Actualizarea programelor existente</a:t>
                      </a:r>
                    </a:p>
                    <a:p>
                      <a:r>
                        <a:rPr lang="en-US" sz="1400" b="0" i="0" u="none" strike="noStrike" kern="1200" baseline="0" dirty="0" smtClean="0">
                          <a:solidFill>
                            <a:schemeClr val="dk1"/>
                          </a:solidFill>
                          <a:latin typeface="+mn-lt"/>
                          <a:ea typeface="+mn-ea"/>
                          <a:cs typeface="+mn-cs"/>
                        </a:rPr>
                        <a:t>si a ghidurilor de practica?, respectiv a</a:t>
                      </a:r>
                    </a:p>
                    <a:p>
                      <a:r>
                        <a:rPr lang="en-US" sz="1400" b="0" i="0" u="none" strike="noStrike" kern="1200" baseline="0" dirty="0" smtClean="0">
                          <a:solidFill>
                            <a:schemeClr val="dk1"/>
                          </a:solidFill>
                          <a:latin typeface="+mn-lt"/>
                          <a:ea typeface="+mn-ea"/>
                          <a:cs typeface="+mn-cs"/>
                        </a:rPr>
                        <a:t>procedurilor in domeniul uro-oncologiei</a:t>
                      </a:r>
                    </a:p>
                    <a:p>
                      <a:r>
                        <a:rPr lang="en-US" sz="1400" b="0" i="0" u="none" strike="noStrike" kern="1200" baseline="0" dirty="0" smtClean="0">
                          <a:solidFill>
                            <a:schemeClr val="dk1"/>
                          </a:solidFill>
                          <a:latin typeface="+mn-lt"/>
                          <a:ea typeface="+mn-ea"/>
                          <a:cs typeface="+mn-cs"/>
                        </a:rPr>
                        <a:t>prin realizarea de activitati de</a:t>
                      </a:r>
                    </a:p>
                    <a:p>
                      <a:r>
                        <a:rPr lang="en-US" sz="1400" b="0" i="0" u="none" strike="noStrike" kern="1200" baseline="0" dirty="0" smtClean="0">
                          <a:solidFill>
                            <a:schemeClr val="dk1"/>
                          </a:solidFill>
                          <a:latin typeface="+mn-lt"/>
                          <a:ea typeface="+mn-ea"/>
                          <a:cs typeface="+mn-cs"/>
                        </a:rPr>
                        <a:t>documentare si identificarea tematicilor de</a:t>
                      </a:r>
                    </a:p>
                    <a:p>
                      <a:r>
                        <a:rPr lang="en-US" sz="1400" b="0" i="0" u="none" strike="noStrike" kern="1200" baseline="0" dirty="0" smtClean="0">
                          <a:solidFill>
                            <a:schemeClr val="dk1"/>
                          </a:solidFill>
                          <a:latin typeface="+mn-lt"/>
                          <a:ea typeface="+mn-ea"/>
                          <a:cs typeface="+mn-cs"/>
                        </a:rPr>
                        <a:t>noutate la nivel european si international,</a:t>
                      </a:r>
                    </a:p>
                    <a:p>
                      <a:r>
                        <a:rPr lang="en-US" sz="1400" b="0" i="0" u="none" strike="noStrike" kern="1200" baseline="0" dirty="0" smtClean="0">
                          <a:solidFill>
                            <a:schemeClr val="dk1"/>
                          </a:solidFill>
                          <a:latin typeface="+mn-lt"/>
                          <a:ea typeface="+mn-ea"/>
                          <a:cs typeface="+mn-cs"/>
                        </a:rPr>
                        <a:t>in vederea publicarii unui ghid de bune</a:t>
                      </a:r>
                    </a:p>
                    <a:p>
                      <a:r>
                        <a:rPr lang="en-US" sz="1400" b="0" i="0" u="none" strike="noStrike" kern="1200" baseline="0" dirty="0" smtClean="0">
                          <a:solidFill>
                            <a:schemeClr val="dk1"/>
                          </a:solidFill>
                          <a:latin typeface="+mn-lt"/>
                          <a:ea typeface="+mn-ea"/>
                          <a:cs typeface="+mn-cs"/>
                        </a:rPr>
                        <a:t>practici in domeniu</a:t>
                      </a:r>
                      <a:endParaRPr lang="ro-RO" sz="1400" dirty="0"/>
                    </a:p>
                  </a:txBody>
                  <a:tcPr anchor="ctr"/>
                </a:tc>
                <a:tc>
                  <a:txBody>
                    <a:bodyPr/>
                    <a:lstStyle/>
                    <a:p>
                      <a:r>
                        <a:rPr lang="ro-RO" sz="1400" b="1" i="0" u="none" strike="noStrike" kern="1200" baseline="0" dirty="0" smtClean="0">
                          <a:solidFill>
                            <a:schemeClr val="dk1"/>
                          </a:solidFill>
                          <a:latin typeface="+mn-lt"/>
                          <a:ea typeface="+mn-ea"/>
                          <a:cs typeface="+mn-cs"/>
                        </a:rPr>
                        <a:t>1 </a:t>
                      </a:r>
                      <a:r>
                        <a:rPr lang="en-US" sz="1400" b="1" i="0" u="none" strike="noStrike" kern="1200" baseline="0" dirty="0" smtClean="0">
                          <a:solidFill>
                            <a:schemeClr val="dk1"/>
                          </a:solidFill>
                          <a:latin typeface="+mn-lt"/>
                          <a:ea typeface="+mn-ea"/>
                          <a:cs typeface="+mn-cs"/>
                        </a:rPr>
                        <a:t>ghid de bune practici publicat in 700 de exemplare</a:t>
                      </a:r>
                      <a:endParaRPr lang="ro-RO" sz="1400" b="1" dirty="0"/>
                    </a:p>
                  </a:txBody>
                  <a:tcPr/>
                </a:tc>
                <a:extLst>
                  <a:ext uri="{0D108BD9-81ED-4DB2-BD59-A6C34878D82A}">
                    <a16:rowId xmlns:a16="http://schemas.microsoft.com/office/drawing/2014/main" val="2619523657"/>
                  </a:ext>
                </a:extLst>
              </a:tr>
              <a:tr h="913462">
                <a:tc vMerge="1">
                  <a:txBody>
                    <a:bodyPr/>
                    <a:lstStyle/>
                    <a:p>
                      <a:pPr algn="ctr"/>
                      <a:endParaRPr lang="ro-RO" sz="1200" b="1" dirty="0"/>
                    </a:p>
                  </a:txBody>
                  <a:tcPr anchor="ctr"/>
                </a:tc>
                <a:tc vMerge="1">
                  <a:txBody>
                    <a:bodyPr/>
                    <a:lstStyle/>
                    <a:p>
                      <a:endParaRPr lang="ro-RO" sz="1200" dirty="0"/>
                    </a:p>
                  </a:txBody>
                  <a:tcPr/>
                </a:tc>
                <a:tc>
                  <a:txBody>
                    <a:bodyPr/>
                    <a:lstStyle/>
                    <a:p>
                      <a:r>
                        <a:rPr lang="ro-RO" sz="1400" b="1" i="0" u="none" strike="noStrike" kern="1200" baseline="0" dirty="0" smtClean="0">
                          <a:solidFill>
                            <a:schemeClr val="dk1"/>
                          </a:solidFill>
                          <a:latin typeface="+mn-lt"/>
                          <a:ea typeface="+mn-ea"/>
                          <a:cs typeface="+mn-cs"/>
                        </a:rPr>
                        <a:t>1 </a:t>
                      </a:r>
                      <a:r>
                        <a:rPr lang="en-US" sz="1400" b="1" i="0" u="none" strike="noStrike" kern="1200" baseline="0" dirty="0" smtClean="0">
                          <a:solidFill>
                            <a:schemeClr val="dk1"/>
                          </a:solidFill>
                          <a:latin typeface="+mn-lt"/>
                          <a:ea typeface="+mn-ea"/>
                          <a:cs typeface="+mn-cs"/>
                        </a:rPr>
                        <a:t>program de formare actualizat </a:t>
                      </a:r>
                      <a:r>
                        <a:rPr lang="en-US" sz="1400" b="0" i="0" u="none" strike="noStrike" kern="1200" baseline="0" dirty="0" smtClean="0">
                          <a:solidFill>
                            <a:schemeClr val="dk1"/>
                          </a:solidFill>
                          <a:latin typeface="+mn-lt"/>
                          <a:ea typeface="+mn-ea"/>
                          <a:cs typeface="+mn-cs"/>
                        </a:rPr>
                        <a:t>in domeniul Cancerului – uro-oncologiei</a:t>
                      </a:r>
                      <a:endParaRPr lang="ro-RO" sz="1400" dirty="0"/>
                    </a:p>
                  </a:txBody>
                  <a:tcPr/>
                </a:tc>
                <a:extLst>
                  <a:ext uri="{0D108BD9-81ED-4DB2-BD59-A6C34878D82A}">
                    <a16:rowId xmlns:a16="http://schemas.microsoft.com/office/drawing/2014/main" val="2844148942"/>
                  </a:ext>
                </a:extLst>
              </a:tr>
              <a:tr h="913462">
                <a:tc vMerge="1">
                  <a:txBody>
                    <a:bodyPr/>
                    <a:lstStyle/>
                    <a:p>
                      <a:pPr algn="ctr"/>
                      <a:endParaRPr lang="ro-RO" sz="1200" b="0" dirty="0"/>
                    </a:p>
                  </a:txBody>
                  <a:tcPr anchor="ctr"/>
                </a:tc>
                <a:tc vMerge="1">
                  <a:txBody>
                    <a:bodyPr/>
                    <a:lstStyle/>
                    <a:p>
                      <a:endParaRPr lang="ro-RO" sz="1200" dirty="0"/>
                    </a:p>
                  </a:txBody>
                  <a:tcPr anchor="ctr"/>
                </a:tc>
                <a:tc>
                  <a:txBody>
                    <a:bodyPr/>
                    <a:lstStyle/>
                    <a:p>
                      <a:endParaRPr lang="ro-RO" sz="1200" dirty="0"/>
                    </a:p>
                  </a:txBody>
                  <a:tcPr/>
                </a:tc>
                <a:extLst>
                  <a:ext uri="{0D108BD9-81ED-4DB2-BD59-A6C34878D82A}">
                    <a16:rowId xmlns:a16="http://schemas.microsoft.com/office/drawing/2014/main" val="2879827168"/>
                  </a:ext>
                </a:extLst>
              </a:tr>
            </a:tbl>
          </a:graphicData>
        </a:graphic>
      </p:graphicFrame>
      <p:pic>
        <p:nvPicPr>
          <p:cNvPr id="5" name="Picture 4"/>
          <p:cNvPicPr/>
          <p:nvPr/>
        </p:nvPicPr>
        <p:blipFill>
          <a:blip r:embed="rId3">
            <a:extLst>
              <a:ext uri="{28A0092B-C50C-407E-A947-70E740481C1C}">
                <a14:useLocalDpi xmlns:a14="http://schemas.microsoft.com/office/drawing/2010/main" val="0"/>
              </a:ext>
            </a:extLst>
          </a:blip>
          <a:srcRect/>
          <a:stretch>
            <a:fillRect/>
          </a:stretch>
        </p:blipFill>
        <p:spPr bwMode="auto">
          <a:xfrm>
            <a:off x="5344805" y="6090285"/>
            <a:ext cx="873125" cy="767715"/>
          </a:xfrm>
          <a:prstGeom prst="rect">
            <a:avLst/>
          </a:prstGeom>
          <a:noFill/>
          <a:ln>
            <a:noFill/>
          </a:ln>
        </p:spPr>
      </p:pic>
    </p:spTree>
    <p:extLst>
      <p:ext uri="{BB962C8B-B14F-4D97-AF65-F5344CB8AC3E}">
        <p14:creationId xmlns:p14="http://schemas.microsoft.com/office/powerpoint/2010/main" val="7688730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73CC-B152-4DCC-87E1-5BCA333732B1}"/>
              </a:ext>
            </a:extLst>
          </p:cNvPr>
          <p:cNvSpPr>
            <a:spLocks noGrp="1"/>
          </p:cNvSpPr>
          <p:nvPr>
            <p:ph type="title"/>
          </p:nvPr>
        </p:nvSpPr>
        <p:spPr/>
        <p:txBody>
          <a:bodyPr/>
          <a:lstStyle/>
          <a:p>
            <a:r>
              <a:rPr lang="en-US" dirty="0">
                <a:solidFill>
                  <a:schemeClr val="accent4">
                    <a:lumMod val="75000"/>
                  </a:schemeClr>
                </a:solidFill>
              </a:rPr>
              <a:t>ACTIVITĂȚILE PROIECTULUI</a:t>
            </a:r>
          </a:p>
        </p:txBody>
      </p:sp>
      <p:graphicFrame>
        <p:nvGraphicFramePr>
          <p:cNvPr id="6" name="Table 5">
            <a:extLst>
              <a:ext uri="{FF2B5EF4-FFF2-40B4-BE49-F238E27FC236}">
                <a16:creationId xmlns:a16="http://schemas.microsoft.com/office/drawing/2014/main" id="{5B5FF832-B4F3-4043-B720-188BCB914534}"/>
              </a:ext>
            </a:extLst>
          </p:cNvPr>
          <p:cNvGraphicFramePr>
            <a:graphicFrameLocks noGrp="1"/>
          </p:cNvGraphicFramePr>
          <p:nvPr>
            <p:extLst>
              <p:ext uri="{D42A27DB-BD31-4B8C-83A1-F6EECF244321}">
                <p14:modId xmlns:p14="http://schemas.microsoft.com/office/powerpoint/2010/main" val="1723611839"/>
              </p:ext>
            </p:extLst>
          </p:nvPr>
        </p:nvGraphicFramePr>
        <p:xfrm>
          <a:off x="1123406" y="1872397"/>
          <a:ext cx="10032274" cy="4229277"/>
        </p:xfrm>
        <a:graphic>
          <a:graphicData uri="http://schemas.openxmlformats.org/drawingml/2006/table">
            <a:tbl>
              <a:tblPr firstRow="1" bandRow="1">
                <a:tableStyleId>{5C22544A-7EE6-4342-B048-85BDC9FD1C3A}</a:tableStyleId>
              </a:tblPr>
              <a:tblGrid>
                <a:gridCol w="758046">
                  <a:extLst>
                    <a:ext uri="{9D8B030D-6E8A-4147-A177-3AD203B41FA5}">
                      <a16:colId xmlns:a16="http://schemas.microsoft.com/office/drawing/2014/main" val="3402964228"/>
                    </a:ext>
                  </a:extLst>
                </a:gridCol>
                <a:gridCol w="5922240">
                  <a:extLst>
                    <a:ext uri="{9D8B030D-6E8A-4147-A177-3AD203B41FA5}">
                      <a16:colId xmlns:a16="http://schemas.microsoft.com/office/drawing/2014/main" val="3913174363"/>
                    </a:ext>
                  </a:extLst>
                </a:gridCol>
                <a:gridCol w="3351988">
                  <a:extLst>
                    <a:ext uri="{9D8B030D-6E8A-4147-A177-3AD203B41FA5}">
                      <a16:colId xmlns:a16="http://schemas.microsoft.com/office/drawing/2014/main" val="2154702131"/>
                    </a:ext>
                  </a:extLst>
                </a:gridCol>
              </a:tblGrid>
              <a:tr h="741353">
                <a:tc>
                  <a:txBody>
                    <a:bodyPr/>
                    <a:lstStyle/>
                    <a:p>
                      <a:r>
                        <a:rPr lang="en-US" sz="1200" dirty="0"/>
                        <a:t>Nr act</a:t>
                      </a:r>
                      <a:endParaRPr lang="ro-RO" sz="1200" dirty="0"/>
                    </a:p>
                  </a:txBody>
                  <a:tcPr/>
                </a:tc>
                <a:tc>
                  <a:txBody>
                    <a:bodyPr/>
                    <a:lstStyle/>
                    <a:p>
                      <a:r>
                        <a:rPr lang="en-US" sz="1200" dirty="0"/>
                        <a:t>Activități </a:t>
                      </a:r>
                      <a:r>
                        <a:rPr lang="ro-RO" sz="1200" dirty="0" smtClean="0"/>
                        <a:t>derulate</a:t>
                      </a:r>
                      <a:endParaRPr lang="ro-RO" sz="1200" dirty="0"/>
                    </a:p>
                  </a:txBody>
                  <a:tcPr/>
                </a:tc>
                <a:tc>
                  <a:txBody>
                    <a:bodyPr/>
                    <a:lstStyle/>
                    <a:p>
                      <a:r>
                        <a:rPr lang="en-US" sz="1200" dirty="0" smtClean="0"/>
                        <a:t>Rezultate</a:t>
                      </a:r>
                      <a:r>
                        <a:rPr lang="ro-RO" sz="1200" dirty="0" smtClean="0"/>
                        <a:t>le</a:t>
                      </a:r>
                      <a:r>
                        <a:rPr lang="ro-RO" sz="1200" baseline="0" dirty="0" smtClean="0"/>
                        <a:t> activității</a:t>
                      </a:r>
                      <a:endParaRPr lang="ro-RO" sz="1200" dirty="0"/>
                    </a:p>
                  </a:txBody>
                  <a:tcPr/>
                </a:tc>
                <a:extLst>
                  <a:ext uri="{0D108BD9-81ED-4DB2-BD59-A6C34878D82A}">
                    <a16:rowId xmlns:a16="http://schemas.microsoft.com/office/drawing/2014/main" val="1510944993"/>
                  </a:ext>
                </a:extLst>
              </a:tr>
              <a:tr h="1489944">
                <a:tc rowSpan="3">
                  <a:txBody>
                    <a:bodyPr/>
                    <a:lstStyle/>
                    <a:p>
                      <a:pPr algn="ctr"/>
                      <a:r>
                        <a:rPr lang="en-US" sz="1200" b="0" dirty="0" smtClean="0"/>
                        <a:t>A</a:t>
                      </a:r>
                      <a:r>
                        <a:rPr lang="ro-RO" sz="1200" b="0" dirty="0" smtClean="0"/>
                        <a:t>2.1</a:t>
                      </a:r>
                      <a:endParaRPr lang="ro-RO" sz="1200" b="0" dirty="0"/>
                    </a:p>
                  </a:txBody>
                  <a:tcPr anchor="ctr"/>
                </a:tc>
                <a:tc rowSpan="3">
                  <a:txBody>
                    <a:bodyPr/>
                    <a:lstStyle/>
                    <a:p>
                      <a:r>
                        <a:rPr lang="en-US" sz="1400" b="0" i="0" u="none" strike="noStrike" kern="1200" baseline="0" dirty="0" smtClean="0">
                          <a:solidFill>
                            <a:schemeClr val="dk1"/>
                          </a:solidFill>
                          <a:latin typeface="+mn-lt"/>
                          <a:ea typeface="+mn-ea"/>
                          <a:cs typeface="+mn-cs"/>
                        </a:rPr>
                        <a:t>Participarea a </a:t>
                      </a:r>
                      <a:r>
                        <a:rPr lang="ro-RO" sz="1400" b="0" i="0" u="none" strike="noStrike" kern="1200" baseline="0" dirty="0" smtClean="0">
                          <a:solidFill>
                            <a:schemeClr val="dk1"/>
                          </a:solidFill>
                          <a:latin typeface="+mn-lt"/>
                          <a:ea typeface="+mn-ea"/>
                          <a:cs typeface="+mn-cs"/>
                        </a:rPr>
                        <a:t>50 de</a:t>
                      </a:r>
                      <a:r>
                        <a:rPr lang="en-US" sz="1400" b="0" i="0" u="none" strike="noStrike" kern="1200" baseline="0" dirty="0" smtClean="0">
                          <a:solidFill>
                            <a:schemeClr val="dk1"/>
                          </a:solidFill>
                          <a:latin typeface="+mn-lt"/>
                          <a:ea typeface="+mn-ea"/>
                          <a:cs typeface="+mn-cs"/>
                        </a:rPr>
                        <a:t> persoane din</a:t>
                      </a:r>
                    </a:p>
                    <a:p>
                      <a:r>
                        <a:rPr lang="en-US" sz="1400" b="0" i="0" u="none" strike="noStrike" kern="1200" baseline="0" dirty="0" smtClean="0">
                          <a:solidFill>
                            <a:schemeClr val="dk1"/>
                          </a:solidFill>
                          <a:latin typeface="+mn-lt"/>
                          <a:ea typeface="+mn-ea"/>
                          <a:cs typeface="+mn-cs"/>
                        </a:rPr>
                        <a:t>grupul tinta la schimburi de</a:t>
                      </a:r>
                    </a:p>
                    <a:p>
                      <a:r>
                        <a:rPr lang="en-US" sz="1400" b="0" i="0" u="none" strike="noStrike" kern="1200" baseline="0" dirty="0" smtClean="0">
                          <a:solidFill>
                            <a:schemeClr val="dk1"/>
                          </a:solidFill>
                          <a:latin typeface="+mn-lt"/>
                          <a:ea typeface="+mn-ea"/>
                          <a:cs typeface="+mn-cs"/>
                        </a:rPr>
                        <a:t>experienta/schimburi de bune practici,</a:t>
                      </a:r>
                    </a:p>
                    <a:p>
                      <a:r>
                        <a:rPr lang="en-US" sz="1400" b="0" i="0" u="none" strike="noStrike" kern="1200" baseline="0" dirty="0" smtClean="0">
                          <a:solidFill>
                            <a:schemeClr val="dk1"/>
                          </a:solidFill>
                          <a:latin typeface="+mn-lt"/>
                          <a:ea typeface="+mn-ea"/>
                          <a:cs typeface="+mn-cs"/>
                        </a:rPr>
                        <a:t>inclusiv in contextul actiunilor de</a:t>
                      </a:r>
                    </a:p>
                    <a:p>
                      <a:r>
                        <a:rPr lang="en-US" sz="1400" b="0" i="0" u="none" strike="noStrike" kern="1200" baseline="0" dirty="0" smtClean="0">
                          <a:solidFill>
                            <a:schemeClr val="dk1"/>
                          </a:solidFill>
                          <a:latin typeface="+mn-lt"/>
                          <a:ea typeface="+mn-ea"/>
                          <a:cs typeface="+mn-cs"/>
                        </a:rPr>
                        <a:t>cooperare transnationale.</a:t>
                      </a:r>
                      <a:endParaRPr lang="ro-RO" sz="1400" dirty="0"/>
                    </a:p>
                  </a:txBody>
                  <a:tcPr anchor="ctr"/>
                </a:tc>
                <a:tc>
                  <a:txBody>
                    <a:bodyPr/>
                    <a:lstStyle/>
                    <a:p>
                      <a:r>
                        <a:rPr lang="en-US" sz="1400" b="1" i="0" u="none" strike="noStrike" kern="1200" baseline="0" dirty="0" smtClean="0">
                          <a:solidFill>
                            <a:srgbClr val="FF0000"/>
                          </a:solidFill>
                          <a:latin typeface="+mn-lt"/>
                          <a:ea typeface="+mn-ea"/>
                          <a:cs typeface="+mn-cs"/>
                        </a:rPr>
                        <a:t>50 </a:t>
                      </a:r>
                      <a:r>
                        <a:rPr lang="en-US" sz="1400" b="1" i="0" u="none" strike="noStrike" kern="1200" baseline="0" dirty="0" smtClean="0">
                          <a:solidFill>
                            <a:srgbClr val="FF0000"/>
                          </a:solidFill>
                          <a:latin typeface="+mn-lt"/>
                          <a:ea typeface="+mn-ea"/>
                          <a:cs typeface="+mn-cs"/>
                        </a:rPr>
                        <a:t>de persoane </a:t>
                      </a:r>
                      <a:r>
                        <a:rPr lang="en-US" sz="1400" b="0" i="0" u="none" strike="noStrike" kern="1200" baseline="0" dirty="0" smtClean="0">
                          <a:solidFill>
                            <a:schemeClr val="dk1"/>
                          </a:solidFill>
                          <a:latin typeface="+mn-lt"/>
                          <a:ea typeface="+mn-ea"/>
                          <a:cs typeface="+mn-cs"/>
                        </a:rPr>
                        <a:t>din institutiile publice implicate in domeniul prioritar de sanatate</a:t>
                      </a:r>
                    </a:p>
                    <a:p>
                      <a:r>
                        <a:rPr lang="en-US" sz="1400" b="0" i="0" u="none" strike="noStrike" kern="1200" baseline="0" dirty="0" smtClean="0">
                          <a:solidFill>
                            <a:schemeClr val="dk1"/>
                          </a:solidFill>
                          <a:latin typeface="+mn-lt"/>
                          <a:ea typeface="+mn-ea"/>
                          <a:cs typeface="+mn-cs"/>
                        </a:rPr>
                        <a:t>Cancer /uro-oncologie </a:t>
                      </a:r>
                      <a:r>
                        <a:rPr lang="en-US" sz="1400" b="1" i="0" u="none" strike="noStrike" kern="1200" baseline="0" dirty="0" smtClean="0">
                          <a:solidFill>
                            <a:schemeClr val="dk1"/>
                          </a:solidFill>
                          <a:latin typeface="+mn-lt"/>
                          <a:ea typeface="+mn-ea"/>
                          <a:cs typeface="+mn-cs"/>
                        </a:rPr>
                        <a:t>care participa la schimburi de experienta in strainatate si in tara</a:t>
                      </a:r>
                      <a:endParaRPr lang="ro-RO" sz="1400" b="1" dirty="0"/>
                    </a:p>
                  </a:txBody>
                  <a:tcPr/>
                </a:tc>
                <a:extLst>
                  <a:ext uri="{0D108BD9-81ED-4DB2-BD59-A6C34878D82A}">
                    <a16:rowId xmlns:a16="http://schemas.microsoft.com/office/drawing/2014/main" val="2619523657"/>
                  </a:ext>
                </a:extLst>
              </a:tr>
              <a:tr h="1723660">
                <a:tc vMerge="1">
                  <a:txBody>
                    <a:bodyPr/>
                    <a:lstStyle/>
                    <a:p>
                      <a:pPr algn="ctr"/>
                      <a:endParaRPr lang="ro-RO" sz="1200" b="1" dirty="0"/>
                    </a:p>
                  </a:txBody>
                  <a:tcPr anchor="ctr"/>
                </a:tc>
                <a:tc vMerge="1">
                  <a:txBody>
                    <a:bodyPr/>
                    <a:lstStyle/>
                    <a:p>
                      <a:endParaRPr lang="ro-RO" sz="1200" dirty="0"/>
                    </a:p>
                  </a:txBody>
                  <a:tcPr/>
                </a:tc>
                <a:tc>
                  <a:txBody>
                    <a:bodyPr/>
                    <a:lstStyle/>
                    <a:p>
                      <a:r>
                        <a:rPr lang="en-US" sz="1400" b="1" i="0" u="none" strike="noStrike" kern="1200" baseline="0" dirty="0" smtClean="0">
                          <a:solidFill>
                            <a:srgbClr val="FF0000"/>
                          </a:solidFill>
                          <a:latin typeface="+mn-lt"/>
                          <a:ea typeface="+mn-ea"/>
                          <a:cs typeface="+mn-cs"/>
                        </a:rPr>
                        <a:t>50 </a:t>
                      </a:r>
                      <a:r>
                        <a:rPr lang="en-US" sz="1400" b="1" i="0" u="none" strike="noStrike" kern="1200" baseline="0" dirty="0" smtClean="0">
                          <a:solidFill>
                            <a:srgbClr val="FF0000"/>
                          </a:solidFill>
                          <a:latin typeface="+mn-lt"/>
                          <a:ea typeface="+mn-ea"/>
                          <a:cs typeface="+mn-cs"/>
                        </a:rPr>
                        <a:t>de persoane </a:t>
                      </a:r>
                      <a:r>
                        <a:rPr lang="en-US" sz="1400" b="0" i="0" u="none" strike="noStrike" kern="1200" baseline="0" dirty="0" smtClean="0">
                          <a:solidFill>
                            <a:schemeClr val="dk1"/>
                          </a:solidFill>
                          <a:latin typeface="+mn-lt"/>
                          <a:ea typeface="+mn-ea"/>
                          <a:cs typeface="+mn-cs"/>
                        </a:rPr>
                        <a:t>din institutiile publice implicate in domeniul prioritar de sanatate</a:t>
                      </a:r>
                    </a:p>
                    <a:p>
                      <a:r>
                        <a:rPr lang="en-US" sz="1400" b="0" i="0" u="none" strike="noStrike" kern="1200" baseline="0" dirty="0" smtClean="0">
                          <a:solidFill>
                            <a:schemeClr val="dk1"/>
                          </a:solidFill>
                          <a:latin typeface="+mn-lt"/>
                          <a:ea typeface="+mn-ea"/>
                          <a:cs typeface="+mn-cs"/>
                        </a:rPr>
                        <a:t>Cancer /uro-oncologie </a:t>
                      </a:r>
                      <a:r>
                        <a:rPr lang="en-US" sz="1400" b="1" i="0" u="none" strike="noStrike" kern="1200" baseline="0" dirty="0" smtClean="0">
                          <a:solidFill>
                            <a:schemeClr val="dk1"/>
                          </a:solidFill>
                          <a:latin typeface="+mn-lt"/>
                          <a:ea typeface="+mn-ea"/>
                          <a:cs typeface="+mn-cs"/>
                        </a:rPr>
                        <a:t>certificate ca urmare a participarii la schimburi de experienta/bune</a:t>
                      </a:r>
                    </a:p>
                    <a:p>
                      <a:r>
                        <a:rPr lang="en-US" sz="1400" b="1" i="0" u="none" strike="noStrike" kern="1200" baseline="0" dirty="0" smtClean="0">
                          <a:solidFill>
                            <a:schemeClr val="dk1"/>
                          </a:solidFill>
                          <a:latin typeface="+mn-lt"/>
                          <a:ea typeface="+mn-ea"/>
                          <a:cs typeface="+mn-cs"/>
                        </a:rPr>
                        <a:t>practici in strainatate si in tara</a:t>
                      </a:r>
                      <a:endParaRPr lang="ro-RO" sz="1400" b="1" dirty="0"/>
                    </a:p>
                  </a:txBody>
                  <a:tcPr/>
                </a:tc>
                <a:extLst>
                  <a:ext uri="{0D108BD9-81ED-4DB2-BD59-A6C34878D82A}">
                    <a16:rowId xmlns:a16="http://schemas.microsoft.com/office/drawing/2014/main" val="2844148942"/>
                  </a:ext>
                </a:extLst>
              </a:tr>
              <a:tr h="262931">
                <a:tc vMerge="1">
                  <a:txBody>
                    <a:bodyPr/>
                    <a:lstStyle/>
                    <a:p>
                      <a:pPr algn="ctr"/>
                      <a:endParaRPr lang="ro-RO" sz="1200" b="0" dirty="0"/>
                    </a:p>
                  </a:txBody>
                  <a:tcPr anchor="ctr"/>
                </a:tc>
                <a:tc vMerge="1">
                  <a:txBody>
                    <a:bodyPr/>
                    <a:lstStyle/>
                    <a:p>
                      <a:endParaRPr lang="ro-RO" sz="1200" dirty="0"/>
                    </a:p>
                  </a:txBody>
                  <a:tcPr anchor="ctr"/>
                </a:tc>
                <a:tc>
                  <a:txBody>
                    <a:bodyPr/>
                    <a:lstStyle/>
                    <a:p>
                      <a:endParaRPr lang="ro-RO" sz="1200" dirty="0"/>
                    </a:p>
                  </a:txBody>
                  <a:tcPr/>
                </a:tc>
                <a:extLst>
                  <a:ext uri="{0D108BD9-81ED-4DB2-BD59-A6C34878D82A}">
                    <a16:rowId xmlns:a16="http://schemas.microsoft.com/office/drawing/2014/main" val="2879827168"/>
                  </a:ext>
                </a:extLst>
              </a:tr>
            </a:tbl>
          </a:graphicData>
        </a:graphic>
      </p:graphicFrame>
      <p:pic>
        <p:nvPicPr>
          <p:cNvPr id="5" name="Picture 4"/>
          <p:cNvPicPr/>
          <p:nvPr/>
        </p:nvPicPr>
        <p:blipFill>
          <a:blip r:embed="rId2">
            <a:extLst>
              <a:ext uri="{28A0092B-C50C-407E-A947-70E740481C1C}">
                <a14:useLocalDpi xmlns:a14="http://schemas.microsoft.com/office/drawing/2010/main" val="0"/>
              </a:ext>
            </a:extLst>
          </a:blip>
          <a:srcRect/>
          <a:stretch>
            <a:fillRect/>
          </a:stretch>
        </p:blipFill>
        <p:spPr bwMode="auto">
          <a:xfrm>
            <a:off x="5344805" y="6090285"/>
            <a:ext cx="873125" cy="767715"/>
          </a:xfrm>
          <a:prstGeom prst="rect">
            <a:avLst/>
          </a:prstGeom>
          <a:noFill/>
          <a:ln>
            <a:noFill/>
          </a:ln>
        </p:spPr>
      </p:pic>
    </p:spTree>
    <p:extLst>
      <p:ext uri="{BB962C8B-B14F-4D97-AF65-F5344CB8AC3E}">
        <p14:creationId xmlns:p14="http://schemas.microsoft.com/office/powerpoint/2010/main" val="7701326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FB73CC-B152-4DCC-87E1-5BCA333732B1}"/>
              </a:ext>
            </a:extLst>
          </p:cNvPr>
          <p:cNvSpPr>
            <a:spLocks noGrp="1"/>
          </p:cNvSpPr>
          <p:nvPr>
            <p:ph type="title"/>
          </p:nvPr>
        </p:nvSpPr>
        <p:spPr/>
        <p:txBody>
          <a:bodyPr/>
          <a:lstStyle/>
          <a:p>
            <a:r>
              <a:rPr lang="ro-RO" dirty="0" smtClean="0">
                <a:solidFill>
                  <a:schemeClr val="accent4">
                    <a:lumMod val="75000"/>
                  </a:schemeClr>
                </a:solidFill>
              </a:rPr>
              <a:t>REZULTATE OBȚINUTE</a:t>
            </a:r>
            <a:endParaRPr lang="en-US" dirty="0">
              <a:solidFill>
                <a:schemeClr val="accent4">
                  <a:lumMod val="75000"/>
                </a:schemeClr>
              </a:solidFill>
            </a:endParaRPr>
          </a:p>
        </p:txBody>
      </p:sp>
      <p:graphicFrame>
        <p:nvGraphicFramePr>
          <p:cNvPr id="5" name="Table 5">
            <a:extLst>
              <a:ext uri="{FF2B5EF4-FFF2-40B4-BE49-F238E27FC236}">
                <a16:creationId xmlns:a16="http://schemas.microsoft.com/office/drawing/2014/main" id="{1D3CF0A3-B080-4A5E-8F01-BC174550B394}"/>
              </a:ext>
            </a:extLst>
          </p:cNvPr>
          <p:cNvGraphicFramePr>
            <a:graphicFrameLocks noGrp="1"/>
          </p:cNvGraphicFramePr>
          <p:nvPr>
            <p:ph sz="half" idx="1"/>
            <p:extLst>
              <p:ext uri="{D42A27DB-BD31-4B8C-83A1-F6EECF244321}">
                <p14:modId xmlns:p14="http://schemas.microsoft.com/office/powerpoint/2010/main" val="750088785"/>
              </p:ext>
            </p:extLst>
          </p:nvPr>
        </p:nvGraphicFramePr>
        <p:xfrm>
          <a:off x="1096962" y="1846264"/>
          <a:ext cx="10058718" cy="4066856"/>
        </p:xfrm>
        <a:graphic>
          <a:graphicData uri="http://schemas.openxmlformats.org/drawingml/2006/table">
            <a:tbl>
              <a:tblPr firstRow="1" bandRow="1">
                <a:tableStyleId>{5C22544A-7EE6-4342-B048-85BDC9FD1C3A}</a:tableStyleId>
              </a:tblPr>
              <a:tblGrid>
                <a:gridCol w="10058718">
                  <a:extLst>
                    <a:ext uri="{9D8B030D-6E8A-4147-A177-3AD203B41FA5}">
                      <a16:colId xmlns:a16="http://schemas.microsoft.com/office/drawing/2014/main" val="1813314932"/>
                    </a:ext>
                  </a:extLst>
                </a:gridCol>
              </a:tblGrid>
              <a:tr h="389940">
                <a:tc>
                  <a:txBody>
                    <a:bodyPr/>
                    <a:lstStyle/>
                    <a:p>
                      <a:pPr algn="ctr"/>
                      <a:endParaRPr lang="ro-RO" sz="1200" dirty="0"/>
                    </a:p>
                  </a:txBody>
                  <a:tcPr/>
                </a:tc>
                <a:extLst>
                  <a:ext uri="{0D108BD9-81ED-4DB2-BD59-A6C34878D82A}">
                    <a16:rowId xmlns:a16="http://schemas.microsoft.com/office/drawing/2014/main" val="3619845620"/>
                  </a:ext>
                </a:extLst>
              </a:tr>
              <a:tr h="788377">
                <a:tc>
                  <a:txBody>
                    <a:bodyPr/>
                    <a:lstStyle/>
                    <a:p>
                      <a:r>
                        <a:rPr lang="ro-RO" sz="1200" b="1" dirty="0" smtClean="0"/>
                        <a:t>O PROGRAMĂ DE CURS ÎN DOMENIUL URO-ONCOLOGIE ACTUALIZATĂ ȘI ACREDITATĂ LA NIVEL NAȚIONAL</a:t>
                      </a:r>
                      <a:endParaRPr lang="ro-RO" sz="1200" b="1" dirty="0"/>
                    </a:p>
                  </a:txBody>
                  <a:tcPr anchor="ctr"/>
                </a:tc>
                <a:extLst>
                  <a:ext uri="{0D108BD9-81ED-4DB2-BD59-A6C34878D82A}">
                    <a16:rowId xmlns:a16="http://schemas.microsoft.com/office/drawing/2014/main" val="3352052805"/>
                  </a:ext>
                </a:extLst>
              </a:tr>
              <a:tr h="573573">
                <a:tc>
                  <a:txBody>
                    <a:bodyPr/>
                    <a:lstStyle/>
                    <a:p>
                      <a:r>
                        <a:rPr lang="en-US" sz="1200" b="1" dirty="0" smtClean="0">
                          <a:solidFill>
                            <a:srgbClr val="FF0000"/>
                          </a:solidFill>
                        </a:rPr>
                        <a:t>464</a:t>
                      </a:r>
                      <a:r>
                        <a:rPr lang="ro-RO" sz="1200" b="1" dirty="0" smtClean="0"/>
                        <a:t> </a:t>
                      </a:r>
                      <a:r>
                        <a:rPr lang="ro-RO" sz="1200" b="1" dirty="0" smtClean="0"/>
                        <a:t>DE MEDICI</a:t>
                      </a:r>
                      <a:r>
                        <a:rPr lang="ro-RO" sz="1200" b="1" baseline="0" dirty="0" smtClean="0"/>
                        <a:t> PARTICIPANȚI LA PROGRAMUL DE FORMARE PROFESIONALĂ ÎN URO-ONCOLOGIE, CERTIFICAȚI</a:t>
                      </a:r>
                      <a:endParaRPr lang="ro-RO" sz="1200" b="1" dirty="0"/>
                    </a:p>
                  </a:txBody>
                  <a:tcPr anchor="ctr"/>
                </a:tc>
                <a:extLst>
                  <a:ext uri="{0D108BD9-81ED-4DB2-BD59-A6C34878D82A}">
                    <a16:rowId xmlns:a16="http://schemas.microsoft.com/office/drawing/2014/main" val="185431395"/>
                  </a:ext>
                </a:extLst>
              </a:tr>
              <a:tr h="669751">
                <a:tc>
                  <a:txBody>
                    <a:bodyPr/>
                    <a:lstStyle/>
                    <a:p>
                      <a:r>
                        <a:rPr lang="en-US" sz="1200" b="1" dirty="0" smtClean="0">
                          <a:solidFill>
                            <a:srgbClr val="FF0000"/>
                          </a:solidFill>
                        </a:rPr>
                        <a:t>44</a:t>
                      </a:r>
                      <a:r>
                        <a:rPr lang="ro-RO" sz="1200" b="1" dirty="0" smtClean="0"/>
                        <a:t> </a:t>
                      </a:r>
                      <a:r>
                        <a:rPr lang="ro-RO" sz="1200" b="1" dirty="0" smtClean="0"/>
                        <a:t>DE MEDICI PARTICIPANȚI LA SCHIMBURI DE BUNE PRACTICI ÎN ȚARĂ ȘI ÎN STRĂINĂTATE</a:t>
                      </a:r>
                      <a:endParaRPr lang="ro-RO" sz="1200" b="1" dirty="0"/>
                    </a:p>
                  </a:txBody>
                  <a:tcPr anchor="ctr"/>
                </a:tc>
                <a:extLst>
                  <a:ext uri="{0D108BD9-81ED-4DB2-BD59-A6C34878D82A}">
                    <a16:rowId xmlns:a16="http://schemas.microsoft.com/office/drawing/2014/main" val="3850810134"/>
                  </a:ext>
                </a:extLst>
              </a:tr>
              <a:tr h="631370">
                <a:tc>
                  <a:txBody>
                    <a:bodyPr/>
                    <a:lstStyle/>
                    <a:p>
                      <a:r>
                        <a:rPr lang="ro-RO" sz="1200" b="1" dirty="0" smtClean="0">
                          <a:solidFill>
                            <a:srgbClr val="FF0000"/>
                          </a:solidFill>
                        </a:rPr>
                        <a:t>6</a:t>
                      </a:r>
                      <a:r>
                        <a:rPr lang="ro-RO" sz="1200" b="1" dirty="0" smtClean="0"/>
                        <a:t> MEDICI CARE AU OBȚINUT ATESTATUL DE COMPETENȚĂ ÎN ULTRASONOGRAFIE GENERALĂ</a:t>
                      </a:r>
                      <a:endParaRPr lang="ro-RO" sz="1200" b="1" dirty="0"/>
                    </a:p>
                  </a:txBody>
                  <a:tcPr anchor="ctr"/>
                </a:tc>
                <a:extLst>
                  <a:ext uri="{0D108BD9-81ED-4DB2-BD59-A6C34878D82A}">
                    <a16:rowId xmlns:a16="http://schemas.microsoft.com/office/drawing/2014/main" val="1847603614"/>
                  </a:ext>
                </a:extLst>
              </a:tr>
              <a:tr h="1013845">
                <a:tc>
                  <a:txBody>
                    <a:bodyPr/>
                    <a:lstStyle/>
                    <a:p>
                      <a:r>
                        <a:rPr lang="ro-RO" sz="1200" b="1" dirty="0" smtClean="0"/>
                        <a:t>UN GHID DE BUNE PRACTICI ÎN PATOLOGIA NEFRO- ȘI URO-ONCOLOGICĂ ȘI IMAGISTICA ÎN URO-ONCOLOGIE TIPĂRIT ÎN 700 DE EXEMPLARE</a:t>
                      </a:r>
                      <a:endParaRPr lang="ro-RO" sz="1200" b="1" dirty="0"/>
                    </a:p>
                  </a:txBody>
                  <a:tcPr anchor="ctr"/>
                </a:tc>
                <a:extLst>
                  <a:ext uri="{0D108BD9-81ED-4DB2-BD59-A6C34878D82A}">
                    <a16:rowId xmlns:a16="http://schemas.microsoft.com/office/drawing/2014/main" val="3112629404"/>
                  </a:ext>
                </a:extLst>
              </a:tr>
            </a:tbl>
          </a:graphicData>
        </a:graphic>
      </p:graphicFrame>
      <p:pic>
        <p:nvPicPr>
          <p:cNvPr id="6" name="Picture 5"/>
          <p:cNvPicPr/>
          <p:nvPr/>
        </p:nvPicPr>
        <p:blipFill>
          <a:blip r:embed="rId2">
            <a:extLst>
              <a:ext uri="{28A0092B-C50C-407E-A947-70E740481C1C}">
                <a14:useLocalDpi xmlns:a14="http://schemas.microsoft.com/office/drawing/2010/main" val="0"/>
              </a:ext>
            </a:extLst>
          </a:blip>
          <a:srcRect/>
          <a:stretch>
            <a:fillRect/>
          </a:stretch>
        </p:blipFill>
        <p:spPr bwMode="auto">
          <a:xfrm>
            <a:off x="5344805" y="6090285"/>
            <a:ext cx="873125" cy="767715"/>
          </a:xfrm>
          <a:prstGeom prst="rect">
            <a:avLst/>
          </a:prstGeom>
          <a:noFill/>
          <a:ln>
            <a:noFill/>
          </a:ln>
        </p:spPr>
      </p:pic>
    </p:spTree>
    <p:extLst>
      <p:ext uri="{BB962C8B-B14F-4D97-AF65-F5344CB8AC3E}">
        <p14:creationId xmlns:p14="http://schemas.microsoft.com/office/powerpoint/2010/main" val="924260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8">
            <a:extLst>
              <a:ext uri="{FF2B5EF4-FFF2-40B4-BE49-F238E27FC236}">
                <a16:creationId xmlns:a16="http://schemas.microsoft.com/office/drawing/2014/main" id="{38C94444-B491-4E37-816D-DDCE47B23AF2}"/>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5" name="Rectangle 9">
            <a:extLst>
              <a:ext uri="{FF2B5EF4-FFF2-40B4-BE49-F238E27FC236}">
                <a16:creationId xmlns:a16="http://schemas.microsoft.com/office/drawing/2014/main" id="{0703CCEA-016C-4E3D-9C27-AE1DE6C2ED81}"/>
              </a:ext>
            </a:extLst>
          </p:cNvPr>
          <p:cNvSpPr>
            <a:spLocks noChangeArrowheads="1"/>
          </p:cNvSpPr>
          <p:nvPr/>
        </p:nvSpPr>
        <p:spPr bwMode="auto">
          <a:xfrm>
            <a:off x="0" y="11049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7" name="Rectangle 11">
            <a:extLst>
              <a:ext uri="{FF2B5EF4-FFF2-40B4-BE49-F238E27FC236}">
                <a16:creationId xmlns:a16="http://schemas.microsoft.com/office/drawing/2014/main" id="{B1AE855B-8D10-4DCC-9523-EFFBF2488540}"/>
              </a:ext>
            </a:extLst>
          </p:cNvPr>
          <p:cNvSpPr>
            <a:spLocks noChangeArrowheads="1"/>
          </p:cNvSpPr>
          <p:nvPr/>
        </p:nvSpPr>
        <p:spPr bwMode="auto">
          <a:xfrm>
            <a:off x="0" y="2147888"/>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o-RO" altLang="en-US" sz="1000" b="0" i="0" u="none" strike="noStrike" cap="none" normalizeH="0" baseline="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   </a:t>
            </a:r>
            <a:endParaRPr kumimoji="0" lang="ro-RO" altLang="en-US" sz="1800" b="0" i="0" u="none" strike="noStrike" cap="none" normalizeH="0" baseline="0">
              <a:ln>
                <a:noFill/>
              </a:ln>
              <a:solidFill>
                <a:schemeClr val="tx1"/>
              </a:solidFill>
              <a:effectLst/>
              <a:latin typeface="Arial" panose="020B0604020202020204" pitchFamily="34" charset="0"/>
            </a:endParaRPr>
          </a:p>
        </p:txBody>
      </p:sp>
      <p:sp>
        <p:nvSpPr>
          <p:cNvPr id="12" name="TextBox 11">
            <a:extLst>
              <a:ext uri="{FF2B5EF4-FFF2-40B4-BE49-F238E27FC236}">
                <a16:creationId xmlns:a16="http://schemas.microsoft.com/office/drawing/2014/main" id="{728E7CB0-AEA9-4233-AE84-182EF47DA9CE}"/>
              </a:ext>
            </a:extLst>
          </p:cNvPr>
          <p:cNvSpPr txBox="1"/>
          <p:nvPr/>
        </p:nvSpPr>
        <p:spPr>
          <a:xfrm>
            <a:off x="1209365" y="1872318"/>
            <a:ext cx="9773264" cy="2246769"/>
          </a:xfrm>
          <a:prstGeom prst="rect">
            <a:avLst/>
          </a:prstGeom>
          <a:noFill/>
        </p:spPr>
        <p:txBody>
          <a:bodyPr wrap="square" rtlCol="0">
            <a:spAutoFit/>
          </a:bodyPr>
          <a:lstStyle/>
          <a:p>
            <a:pPr algn="ctr"/>
            <a:endParaRPr lang="ro-RO" sz="2800" b="1" dirty="0">
              <a:solidFill>
                <a:schemeClr val="tx2">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ro-RO" sz="2800" b="1" i="1" dirty="0" smtClean="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rPr>
              <a:t>Formare de excelență în domeniul uro-oncologie - FEDURO</a:t>
            </a:r>
            <a:endParaRPr lang="it-IT" sz="2800" b="1" i="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ro-RO" sz="2800" b="1" i="1" dirty="0" smtClean="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r>
              <a:rPr lang="ro-RO" sz="2800" b="1" i="1" dirty="0" smtClean="0">
                <a:solidFill>
                  <a:schemeClr val="accent4">
                    <a:lumMod val="75000"/>
                  </a:schemeClr>
                </a:solidFill>
                <a:latin typeface="Calibri" panose="020F0502020204030204" pitchFamily="34" charset="0"/>
                <a:ea typeface="Calibri" panose="020F0502020204030204" pitchFamily="34" charset="0"/>
                <a:cs typeface="Times New Roman" panose="02020603050405020304" pitchFamily="18" charset="0"/>
              </a:rPr>
              <a:t>Vă mulțumim tuturor pentru participare!</a:t>
            </a:r>
            <a:endParaRPr lang="it-IT" sz="2800" b="1" i="1"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a:p>
            <a:pPr marL="0" marR="0" algn="ctr">
              <a:spcBef>
                <a:spcPts val="0"/>
              </a:spcBef>
              <a:spcAft>
                <a:spcPts val="0"/>
              </a:spcAft>
            </a:pPr>
            <a:endParaRPr lang="en-US" sz="2800" dirty="0">
              <a:solidFill>
                <a:schemeClr val="accent4">
                  <a:lumMod val="75000"/>
                </a:schemeClr>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descr="A picture containing logo&#10;&#10;Description automatically generated">
            <a:extLst>
              <a:ext uri="{FF2B5EF4-FFF2-40B4-BE49-F238E27FC236}">
                <a16:creationId xmlns:a16="http://schemas.microsoft.com/office/drawing/2014/main" id="{4031AF27-A672-49C6-A7ED-AFFD66AD5508}"/>
              </a:ext>
            </a:extLst>
          </p:cNvPr>
          <p:cNvPicPr>
            <a:picLocks noChangeAspect="1"/>
          </p:cNvPicPr>
          <p:nvPr/>
        </p:nvPicPr>
        <p:blipFill>
          <a:blip r:embed="rId2"/>
          <a:stretch>
            <a:fillRect/>
          </a:stretch>
        </p:blipFill>
        <p:spPr>
          <a:xfrm>
            <a:off x="3031170" y="235585"/>
            <a:ext cx="6129655" cy="1090930"/>
          </a:xfrm>
          <a:prstGeom prst="rect">
            <a:avLst/>
          </a:prstGeom>
        </p:spPr>
      </p:pic>
      <p:pic>
        <p:nvPicPr>
          <p:cNvPr id="8" name="Picture 7"/>
          <p:cNvPicPr/>
          <p:nvPr/>
        </p:nvPicPr>
        <p:blipFill>
          <a:blip r:embed="rId3">
            <a:extLst>
              <a:ext uri="{28A0092B-C50C-407E-A947-70E740481C1C}">
                <a14:useLocalDpi xmlns:a14="http://schemas.microsoft.com/office/drawing/2010/main" val="0"/>
              </a:ext>
            </a:extLst>
          </a:blip>
          <a:srcRect/>
          <a:stretch>
            <a:fillRect/>
          </a:stretch>
        </p:blipFill>
        <p:spPr bwMode="auto">
          <a:xfrm>
            <a:off x="5659436" y="6090285"/>
            <a:ext cx="873125" cy="767715"/>
          </a:xfrm>
          <a:prstGeom prst="rect">
            <a:avLst/>
          </a:prstGeom>
          <a:noFill/>
          <a:ln>
            <a:noFill/>
          </a:ln>
        </p:spPr>
      </p:pic>
    </p:spTree>
    <p:extLst>
      <p:ext uri="{BB962C8B-B14F-4D97-AF65-F5344CB8AC3E}">
        <p14:creationId xmlns:p14="http://schemas.microsoft.com/office/powerpoint/2010/main" val="779582654"/>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02006FA4-1611-4B07-AF7F-85CF6D20EB3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Retrospect</Template>
  <TotalTime>854</TotalTime>
  <Words>582</Words>
  <Application>Microsoft Office PowerPoint</Application>
  <PresentationFormat>Widescreen</PresentationFormat>
  <Paragraphs>100</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Retrospect</vt:lpstr>
      <vt:lpstr>PowerPoint Presentation</vt:lpstr>
      <vt:lpstr>FINANȚARE:</vt:lpstr>
      <vt:lpstr>ACTIVITĂȚILE PROIECTULUI</vt:lpstr>
      <vt:lpstr>ACTIVITĂȚILE PROIECTULUI</vt:lpstr>
      <vt:lpstr>ACTIVITĂȚILE PROIECTULUI</vt:lpstr>
      <vt:lpstr>REZULTATE OBȚINUTE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Miresan Gabriela</dc:creator>
  <cp:lastModifiedBy>adina_irz adina_irz</cp:lastModifiedBy>
  <cp:revision>68</cp:revision>
  <dcterms:created xsi:type="dcterms:W3CDTF">2020-09-04T06:49:28Z</dcterms:created>
  <dcterms:modified xsi:type="dcterms:W3CDTF">2021-10-21T08:39:46Z</dcterms:modified>
</cp:coreProperties>
</file>