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2" r:id="rId5"/>
    <p:sldId id="257" r:id="rId6"/>
    <p:sldId id="258" r:id="rId7"/>
    <p:sldId id="259"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b="1" dirty="0" smtClean="0">
                <a:latin typeface="Times New Roman" pitchFamily="18" charset="0"/>
                <a:cs typeface="Times New Roman" pitchFamily="18" charset="0"/>
              </a:rPr>
              <a:t>„</a:t>
            </a:r>
            <a:r>
              <a:rPr lang="en-US" sz="3200" b="1" dirty="0" err="1" smtClean="0">
                <a:latin typeface="Times New Roman" pitchFamily="18" charset="0"/>
                <a:cs typeface="Times New Roman" pitchFamily="18" charset="0"/>
              </a:rPr>
              <a:t>Furnizarea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serviciilor</a:t>
            </a:r>
            <a:r>
              <a:rPr lang="en-US" sz="3200" b="1" dirty="0" smtClean="0">
                <a:latin typeface="Times New Roman" pitchFamily="18" charset="0"/>
                <a:cs typeface="Times New Roman" pitchFamily="18" charset="0"/>
              </a:rPr>
              <a:t> de </a:t>
            </a:r>
            <a:r>
              <a:rPr lang="en-US" sz="3200" b="1" dirty="0" err="1" smtClean="0">
                <a:latin typeface="Times New Roman" pitchFamily="18" charset="0"/>
                <a:cs typeface="Times New Roman" pitchFamily="18" charset="0"/>
              </a:rPr>
              <a:t>sanatate</a:t>
            </a:r>
            <a:r>
              <a:rPr lang="en-US" sz="3200" b="1" dirty="0" smtClean="0">
                <a:latin typeface="Times New Roman" pitchFamily="18" charset="0"/>
                <a:cs typeface="Times New Roman" pitchFamily="18" charset="0"/>
              </a:rPr>
              <a:t> din</a:t>
            </a:r>
            <a:br>
              <a:rPr lang="en-US" sz="3200" b="1" dirty="0" smtClean="0">
                <a:latin typeface="Times New Roman" pitchFamily="18" charset="0"/>
                <a:cs typeface="Times New Roman" pitchFamily="18" charset="0"/>
              </a:rPr>
            </a:br>
            <a:r>
              <a:rPr lang="en-US" sz="3200" b="1" dirty="0" err="1" smtClean="0">
                <a:latin typeface="Times New Roman" pitchFamily="18" charset="0"/>
                <a:cs typeface="Times New Roman" pitchFamily="18" charset="0"/>
              </a:rPr>
              <a:t>programele</a:t>
            </a:r>
            <a:r>
              <a:rPr lang="en-US" sz="3200" b="1" dirty="0" smtClean="0">
                <a:latin typeface="Times New Roman" pitchFamily="18" charset="0"/>
                <a:cs typeface="Times New Roman" pitchFamily="18" charset="0"/>
              </a:rPr>
              <a:t> de </a:t>
            </a:r>
            <a:r>
              <a:rPr lang="en-US" sz="3200" b="1" dirty="0" err="1" smtClean="0">
                <a:latin typeface="Times New Roman" pitchFamily="18" charset="0"/>
                <a:cs typeface="Times New Roman" pitchFamily="18" charset="0"/>
              </a:rPr>
              <a:t>preventie</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depistare</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precoce</a:t>
            </a:r>
            <a:r>
              <a:rPr lang="en-US" sz="3200" b="1" dirty="0" smtClean="0">
                <a:latin typeface="Times New Roman" pitchFamily="18" charset="0"/>
                <a:cs typeface="Times New Roman" pitchFamily="18" charset="0"/>
              </a:rPr>
              <a:t>,</a:t>
            </a:r>
            <a:br>
              <a:rPr lang="en-US" sz="3200" b="1" dirty="0" smtClean="0">
                <a:latin typeface="Times New Roman" pitchFamily="18" charset="0"/>
                <a:cs typeface="Times New Roman" pitchFamily="18" charset="0"/>
              </a:rPr>
            </a:br>
            <a:r>
              <a:rPr lang="it-IT" sz="3200" b="1" dirty="0" smtClean="0">
                <a:latin typeface="Times New Roman" pitchFamily="18" charset="0"/>
                <a:cs typeface="Times New Roman" pitchFamily="18" charset="0"/>
              </a:rPr>
              <a:t>diagnostic si tratament precoce al leziunilor</a:t>
            </a:r>
            <a:br>
              <a:rPr lang="it-IT" sz="3200" b="1" dirty="0" smtClean="0">
                <a:latin typeface="Times New Roman" pitchFamily="18" charset="0"/>
                <a:cs typeface="Times New Roman" pitchFamily="18" charset="0"/>
              </a:rPr>
            </a:br>
            <a:r>
              <a:rPr lang="en-US" sz="3200" b="1" dirty="0" err="1" smtClean="0">
                <a:latin typeface="Times New Roman" pitchFamily="18" charset="0"/>
                <a:cs typeface="Times New Roman" pitchFamily="18" charset="0"/>
              </a:rPr>
              <a:t>precanceroase</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colorectale</a:t>
            </a:r>
            <a:r>
              <a:rPr lang="en-US" sz="3200" b="1" dirty="0" smtClean="0">
                <a:latin typeface="Times New Roman" pitchFamily="18" charset="0"/>
                <a:cs typeface="Times New Roman" pitchFamily="18" charset="0"/>
              </a:rPr>
              <a:t> - ROCCAS II -</a:t>
            </a:r>
            <a:br>
              <a:rPr lang="en-US" sz="3200" b="1" dirty="0" smtClean="0">
                <a:latin typeface="Times New Roman" pitchFamily="18" charset="0"/>
                <a:cs typeface="Times New Roman" pitchFamily="18" charset="0"/>
              </a:rPr>
            </a:br>
            <a:r>
              <a:rPr lang="en-US" sz="3200" b="1" dirty="0" err="1" smtClean="0">
                <a:latin typeface="Times New Roman" pitchFamily="18" charset="0"/>
                <a:cs typeface="Times New Roman" pitchFamily="18" charset="0"/>
              </a:rPr>
              <a:t>Sud-Muntenia</a:t>
            </a:r>
            <a:r>
              <a:rPr lang="en-US" sz="3200" b="1"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4495800"/>
            <a:ext cx="6400800" cy="1143000"/>
          </a:xfrm>
        </p:spPr>
        <p:txBody>
          <a:bodyPr/>
          <a:lstStyle/>
          <a:p>
            <a:r>
              <a:rPr lang="ro-RO" dirty="0" smtClean="0">
                <a:solidFill>
                  <a:schemeClr val="tx1"/>
                </a:solidFill>
                <a:latin typeface="Times New Roman" pitchFamily="18" charset="0"/>
                <a:cs typeface="Times New Roman" pitchFamily="18" charset="0"/>
              </a:rPr>
              <a:t>Cod proiect: 136828</a:t>
            </a:r>
            <a:endParaRPr lang="ro-RO" dirty="0">
              <a:solidFill>
                <a:schemeClr val="tx1"/>
              </a:solidFill>
              <a:latin typeface="Times New Roman" pitchFamily="18" charset="0"/>
              <a:cs typeface="Times New Roman" pitchFamily="18" charset="0"/>
            </a:endParaRPr>
          </a:p>
        </p:txBody>
      </p:sp>
      <p:pic>
        <p:nvPicPr>
          <p:cNvPr id="4" name="Picture 3" descr="Antet documente.png"/>
          <p:cNvPicPr>
            <a:picLocks noChangeAspect="1"/>
          </p:cNvPicPr>
          <p:nvPr/>
        </p:nvPicPr>
        <p:blipFill>
          <a:blip r:embed="rId2"/>
          <a:stretch>
            <a:fillRect/>
          </a:stretch>
        </p:blipFill>
        <p:spPr>
          <a:xfrm>
            <a:off x="1828800" y="533400"/>
            <a:ext cx="5611008" cy="65731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dirty="0" smtClean="0"/>
              <a:t> </a:t>
            </a:r>
            <a:r>
              <a:rPr lang="en-US" sz="3200" dirty="0" err="1" smtClean="0">
                <a:latin typeface="Times New Roman" pitchFamily="18" charset="0"/>
                <a:cs typeface="Times New Roman" pitchFamily="18" charset="0"/>
              </a:rPr>
              <a:t>Valoarea</a:t>
            </a: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totală</a:t>
            </a:r>
            <a:r>
              <a:rPr lang="en-US" sz="3200" dirty="0" smtClean="0">
                <a:latin typeface="Times New Roman" pitchFamily="18" charset="0"/>
                <a:cs typeface="Times New Roman" pitchFamily="18" charset="0"/>
              </a:rPr>
              <a:t>: 23.859.231,79</a:t>
            </a:r>
            <a:br>
              <a:rPr lang="en-US" sz="3200" dirty="0" smtClean="0">
                <a:latin typeface="Times New Roman" pitchFamily="18" charset="0"/>
                <a:cs typeface="Times New Roman" pitchFamily="18" charset="0"/>
              </a:rPr>
            </a:br>
            <a:r>
              <a:rPr lang="vi-VN" sz="3200" dirty="0" smtClean="0">
                <a:latin typeface="Times New Roman" pitchFamily="18" charset="0"/>
                <a:cs typeface="Times New Roman" pitchFamily="18" charset="0"/>
              </a:rPr>
              <a:t> Valoarea eligibilă</a:t>
            </a: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nerambursabilă din</a:t>
            </a:r>
            <a:br>
              <a:rPr lang="vi-VN"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FEDR/FC/FSE/ILM: 20.280.347,04</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Valoarea</a:t>
            </a: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eligibilă</a:t>
            </a:r>
            <a:r>
              <a:rPr lang="en-US" sz="3200" dirty="0" smtClean="0">
                <a:latin typeface="Times New Roman" pitchFamily="18" charset="0"/>
                <a:cs typeface="Times New Roman" pitchFamily="18" charset="0"/>
              </a:rPr>
              <a:t> </a:t>
            </a:r>
            <a:r>
              <a:rPr lang="vi-VN" sz="3200" dirty="0" smtClean="0">
                <a:latin typeface="Times New Roman" pitchFamily="18" charset="0"/>
                <a:cs typeface="Times New Roman" pitchFamily="18" charset="0"/>
              </a:rPr>
              <a:t>nerambursabilă</a:t>
            </a:r>
            <a:r>
              <a:rPr lang="en-US" sz="3200" dirty="0" smtClean="0">
                <a:latin typeface="Times New Roman" pitchFamily="18" charset="0"/>
                <a:cs typeface="Times New Roman" pitchFamily="18" charset="0"/>
              </a:rPr>
              <a:t> din </a:t>
            </a:r>
            <a:r>
              <a:rPr lang="en-US" sz="3200" dirty="0" err="1" smtClean="0">
                <a:latin typeface="Times New Roman" pitchFamily="18" charset="0"/>
                <a:cs typeface="Times New Roman" pitchFamily="18" charset="0"/>
              </a:rPr>
              <a:t>bugetul</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naţional</a:t>
            </a:r>
            <a:r>
              <a:rPr lang="en-US" sz="3200" dirty="0" smtClean="0">
                <a:latin typeface="Times New Roman" pitchFamily="18" charset="0"/>
                <a:cs typeface="Times New Roman" pitchFamily="18" charset="0"/>
              </a:rPr>
              <a:t>: 3.249.207,52</a:t>
            </a:r>
            <a:br>
              <a:rPr lang="en-US" sz="3200" dirty="0" smtClean="0">
                <a:latin typeface="Times New Roman" pitchFamily="18" charset="0"/>
                <a:cs typeface="Times New Roman" pitchFamily="18" charset="0"/>
              </a:rPr>
            </a:br>
            <a:r>
              <a:rPr lang="vi-VN" sz="3200" dirty="0" smtClean="0">
                <a:latin typeface="Times New Roman" pitchFamily="18" charset="0"/>
                <a:cs typeface="Times New Roman" pitchFamily="18" charset="0"/>
              </a:rPr>
              <a:t> Valoarea cofinanţării</a:t>
            </a:r>
            <a:br>
              <a:rPr lang="vi-VN" sz="3200" dirty="0" smtClean="0">
                <a:latin typeface="Times New Roman" pitchFamily="18" charset="0"/>
                <a:cs typeface="Times New Roman" pitchFamily="18" charset="0"/>
              </a:rPr>
            </a:br>
            <a:r>
              <a:rPr lang="en-US" sz="3200" dirty="0" err="1" smtClean="0">
                <a:latin typeface="Times New Roman" pitchFamily="18" charset="0"/>
                <a:cs typeface="Times New Roman" pitchFamily="18" charset="0"/>
              </a:rPr>
              <a:t>eligibile</a:t>
            </a:r>
            <a:r>
              <a:rPr lang="en-US" sz="3200" dirty="0" smtClean="0">
                <a:latin typeface="Times New Roman" pitchFamily="18" charset="0"/>
                <a:cs typeface="Times New Roman" pitchFamily="18" charset="0"/>
              </a:rPr>
              <a:t> a </a:t>
            </a:r>
            <a:r>
              <a:rPr lang="en-US" sz="3200" dirty="0" err="1" smtClean="0">
                <a:latin typeface="Times New Roman" pitchFamily="18" charset="0"/>
                <a:cs typeface="Times New Roman" pitchFamily="18" charset="0"/>
              </a:rPr>
              <a:t>Beneficiarului</a:t>
            </a:r>
            <a:r>
              <a:rPr lang="en-US" sz="3200" dirty="0" smtClean="0">
                <a:latin typeface="Times New Roman" pitchFamily="18" charset="0"/>
                <a:cs typeface="Times New Roman" pitchFamily="18" charset="0"/>
              </a:rPr>
              <a:t>: 329.677,23</a:t>
            </a:r>
            <a:endParaRPr lang="en-US" sz="3200" b="1" dirty="0">
              <a:latin typeface="Times New Roman" pitchFamily="18" charset="0"/>
              <a:cs typeface="Times New Roman" pitchFamily="18" charset="0"/>
            </a:endParaRPr>
          </a:p>
        </p:txBody>
      </p:sp>
      <p:pic>
        <p:nvPicPr>
          <p:cNvPr id="4" name="Picture 3" descr="Antet documente.png"/>
          <p:cNvPicPr>
            <a:picLocks noChangeAspect="1"/>
          </p:cNvPicPr>
          <p:nvPr/>
        </p:nvPicPr>
        <p:blipFill>
          <a:blip r:embed="rId2"/>
          <a:stretch>
            <a:fillRect/>
          </a:stretch>
        </p:blipFill>
        <p:spPr>
          <a:xfrm>
            <a:off x="1828800" y="533400"/>
            <a:ext cx="5611008" cy="65731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SOLICITANT: </a:t>
            </a:r>
            <a:r>
              <a:rPr lang="en-US" sz="3200" dirty="0" smtClean="0">
                <a:latin typeface="Times New Roman" pitchFamily="18" charset="0"/>
                <a:cs typeface="Times New Roman" pitchFamily="18" charset="0"/>
              </a:rPr>
              <a:t>INSTITUTUL CLINIC FUNDENI</a:t>
            </a:r>
            <a:br>
              <a:rPr lang="en-US" sz="3200"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PARTENER 1: </a:t>
            </a:r>
            <a:r>
              <a:rPr lang="it-IT" sz="3200" dirty="0" smtClean="0">
                <a:latin typeface="Times New Roman" pitchFamily="18" charset="0"/>
                <a:cs typeface="Times New Roman" pitchFamily="18" charset="0"/>
              </a:rPr>
              <a:t>FUNDATIA "RENASTEREA PENTRU EDUCATIE, SANATATE SI CULTURA"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PARTENER 2: </a:t>
            </a:r>
            <a:r>
              <a:rPr lang="it-IT" sz="3200" dirty="0" smtClean="0">
                <a:latin typeface="Times New Roman" pitchFamily="18" charset="0"/>
                <a:cs typeface="Times New Roman" pitchFamily="18" charset="0"/>
              </a:rPr>
              <a:t>CENTRUL ROMILOR PENTRU POLITICI DE SANATATE - SASTIPEN</a:t>
            </a:r>
            <a:endParaRPr lang="en-US" sz="3200" b="1" dirty="0">
              <a:latin typeface="Times New Roman" pitchFamily="18" charset="0"/>
              <a:cs typeface="Times New Roman" pitchFamily="18" charset="0"/>
            </a:endParaRPr>
          </a:p>
        </p:txBody>
      </p:sp>
      <p:pic>
        <p:nvPicPr>
          <p:cNvPr id="4" name="Picture 3" descr="Antet documente.png"/>
          <p:cNvPicPr>
            <a:picLocks noChangeAspect="1"/>
          </p:cNvPicPr>
          <p:nvPr/>
        </p:nvPicPr>
        <p:blipFill>
          <a:blip r:embed="rId2"/>
          <a:stretch>
            <a:fillRect/>
          </a:stretch>
        </p:blipFill>
        <p:spPr>
          <a:xfrm>
            <a:off x="1828800" y="533400"/>
            <a:ext cx="5611008" cy="65731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algn="ctr">
              <a:buNone/>
            </a:pPr>
            <a:r>
              <a:rPr lang="en-US" b="1" dirty="0" smtClean="0">
                <a:latin typeface="Times New Roman" pitchFamily="18" charset="0"/>
                <a:cs typeface="Times New Roman" pitchFamily="18" charset="0"/>
              </a:rPr>
              <a:t>INDICATORI</a:t>
            </a:r>
          </a:p>
          <a:p>
            <a:pPr algn="just"/>
            <a:r>
              <a:rPr lang="en-US" dirty="0" smtClean="0">
                <a:latin typeface="Times New Roman" pitchFamily="18" charset="0"/>
                <a:cs typeface="Times New Roman" pitchFamily="18" charset="0"/>
              </a:rPr>
              <a:t>1,052 </a:t>
            </a:r>
            <a:r>
              <a:rPr lang="it-IT" dirty="0" smtClean="0">
                <a:latin typeface="Times New Roman" pitchFamily="18" charset="0"/>
                <a:cs typeface="Times New Roman" pitchFamily="18" charset="0"/>
              </a:rPr>
              <a:t>Persoane din zona rurala cu trimitere la specialist dupa </a:t>
            </a:r>
            <a:r>
              <a:rPr lang="fr-FR" dirty="0" smtClean="0">
                <a:latin typeface="Times New Roman" pitchFamily="18" charset="0"/>
                <a:cs typeface="Times New Roman" pitchFamily="18" charset="0"/>
              </a:rPr>
              <a:t>ce au </a:t>
            </a:r>
            <a:r>
              <a:rPr lang="fr-FR" dirty="0" err="1" smtClean="0">
                <a:latin typeface="Times New Roman" pitchFamily="18" charset="0"/>
                <a:cs typeface="Times New Roman" pitchFamily="18" charset="0"/>
              </a:rPr>
              <a:t>beneficiat</a:t>
            </a:r>
            <a:r>
              <a:rPr lang="fr-FR" dirty="0" smtClean="0">
                <a:latin typeface="Times New Roman" pitchFamily="18" charset="0"/>
                <a:cs typeface="Times New Roman" pitchFamily="18" charset="0"/>
              </a:rPr>
              <a:t> de </a:t>
            </a:r>
            <a:r>
              <a:rPr lang="fr-FR" dirty="0" err="1" smtClean="0">
                <a:latin typeface="Times New Roman" pitchFamily="18" charset="0"/>
                <a:cs typeface="Times New Roman" pitchFamily="18" charset="0"/>
              </a:rPr>
              <a:t>serviciul</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preventiv</a:t>
            </a:r>
            <a:r>
              <a:rPr lang="fr-FR" dirty="0" smtClean="0">
                <a:latin typeface="Times New Roman" pitchFamily="18" charset="0"/>
                <a:cs typeface="Times New Roman" pitchFamily="18" charset="0"/>
              </a:rPr>
              <a:t>/</a:t>
            </a:r>
            <a:r>
              <a:rPr lang="it-IT" dirty="0" smtClean="0">
                <a:latin typeface="Times New Roman" pitchFamily="18" charset="0"/>
                <a:cs typeface="Times New Roman" pitchFamily="18" charset="0"/>
              </a:rPr>
              <a:t>diagnosticare precoce;</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2,104 </a:t>
            </a:r>
            <a:r>
              <a:rPr lang="it-IT" dirty="0" smtClean="0">
                <a:latin typeface="Times New Roman" pitchFamily="18" charset="0"/>
                <a:cs typeface="Times New Roman" pitchFamily="18" charset="0"/>
              </a:rPr>
              <a:t>Persoane cu trimitere la specialist dupa </a:t>
            </a:r>
            <a:r>
              <a:rPr lang="fr-FR" dirty="0" smtClean="0">
                <a:latin typeface="Times New Roman" pitchFamily="18" charset="0"/>
                <a:cs typeface="Times New Roman" pitchFamily="18" charset="0"/>
              </a:rPr>
              <a:t>ce au </a:t>
            </a:r>
            <a:r>
              <a:rPr lang="fr-FR" dirty="0" err="1" smtClean="0">
                <a:latin typeface="Times New Roman" pitchFamily="18" charset="0"/>
                <a:cs typeface="Times New Roman" pitchFamily="18" charset="0"/>
              </a:rPr>
              <a:t>beneficiat</a:t>
            </a:r>
            <a:r>
              <a:rPr lang="fr-FR" dirty="0" smtClean="0">
                <a:latin typeface="Times New Roman" pitchFamily="18" charset="0"/>
                <a:cs typeface="Times New Roman" pitchFamily="18" charset="0"/>
              </a:rPr>
              <a:t> de </a:t>
            </a:r>
            <a:r>
              <a:rPr lang="fr-FR" dirty="0" err="1" smtClean="0">
                <a:latin typeface="Times New Roman" pitchFamily="18" charset="0"/>
                <a:cs typeface="Times New Roman" pitchFamily="18" charset="0"/>
              </a:rPr>
              <a:t>serviciul</a:t>
            </a:r>
            <a:r>
              <a:rPr lang="fr-FR" dirty="0" smtClean="0">
                <a:latin typeface="Times New Roman" pitchFamily="18" charset="0"/>
                <a:cs typeface="Times New Roman" pitchFamily="18" charset="0"/>
              </a:rPr>
              <a:t> </a:t>
            </a:r>
            <a:r>
              <a:rPr lang="fr-FR" dirty="0" err="1" smtClean="0">
                <a:latin typeface="Times New Roman" pitchFamily="18" charset="0"/>
                <a:cs typeface="Times New Roman" pitchFamily="18" charset="0"/>
              </a:rPr>
              <a:t>preventiv</a:t>
            </a:r>
            <a:r>
              <a:rPr lang="fr-F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diagnosticare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precoce</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29,501 </a:t>
            </a:r>
            <a:r>
              <a:rPr lang="en-US" dirty="0" err="1" smtClean="0">
                <a:latin typeface="Times New Roman" pitchFamily="18" charset="0"/>
                <a:cs typeface="Times New Roman" pitchFamily="18" charset="0"/>
              </a:rPr>
              <a:t>Persoane</a:t>
            </a:r>
            <a:r>
              <a:rPr lang="en-US" dirty="0" smtClean="0">
                <a:latin typeface="Times New Roman" pitchFamily="18" charset="0"/>
                <a:cs typeface="Times New Roman" pitchFamily="18" charset="0"/>
              </a:rPr>
              <a:t> din </a:t>
            </a:r>
            <a:r>
              <a:rPr lang="en-US" dirty="0" err="1" smtClean="0">
                <a:latin typeface="Times New Roman" pitchFamily="18" charset="0"/>
                <a:cs typeface="Times New Roman" pitchFamily="18" charset="0"/>
              </a:rPr>
              <a:t>grupuri</a:t>
            </a:r>
            <a:r>
              <a:rPr lang="en-US" dirty="0" smtClean="0">
                <a:latin typeface="Times New Roman" pitchFamily="18" charset="0"/>
                <a:cs typeface="Times New Roman" pitchFamily="18" charset="0"/>
              </a:rPr>
              <a:t> vulnerable care au </a:t>
            </a:r>
            <a:r>
              <a:rPr lang="en-US" dirty="0" err="1" smtClean="0">
                <a:latin typeface="Times New Roman" pitchFamily="18" charset="0"/>
                <a:cs typeface="Times New Roman" pitchFamily="18" charset="0"/>
              </a:rPr>
              <a:t>beneficiat</a:t>
            </a:r>
            <a:r>
              <a:rPr lang="en-US" dirty="0" smtClean="0">
                <a:latin typeface="Times New Roman" pitchFamily="18" charset="0"/>
                <a:cs typeface="Times New Roman" pitchFamily="18" charset="0"/>
              </a:rPr>
              <a:t> de </a:t>
            </a:r>
            <a:r>
              <a:rPr lang="en-US" dirty="0" err="1" smtClean="0">
                <a:latin typeface="Times New Roman" pitchFamily="18" charset="0"/>
                <a:cs typeface="Times New Roman" pitchFamily="18" charset="0"/>
              </a:rPr>
              <a:t>servicii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medicale</a:t>
            </a:r>
            <a:r>
              <a:rPr lang="en-US" dirty="0" smtClean="0">
                <a:latin typeface="Times New Roman" pitchFamily="18" charset="0"/>
                <a:cs typeface="Times New Roman" pitchFamily="18" charset="0"/>
              </a:rPr>
              <a:t> de </a:t>
            </a:r>
            <a:r>
              <a:rPr lang="en-US" dirty="0" err="1" smtClean="0">
                <a:latin typeface="Times New Roman" pitchFamily="18" charset="0"/>
                <a:cs typeface="Times New Roman" pitchFamily="18" charset="0"/>
              </a:rPr>
              <a:t>preventie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diagnosticare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precoce</a:t>
            </a:r>
            <a:r>
              <a:rPr lang="en-US" dirty="0" smtClean="0">
                <a:latin typeface="Times New Roman" pitchFamily="18" charset="0"/>
                <a:cs typeface="Times New Roman" pitchFamily="18" charset="0"/>
              </a:rPr>
              <a:t> etc.;</a:t>
            </a:r>
          </a:p>
          <a:p>
            <a:r>
              <a:rPr lang="en-US" dirty="0" smtClean="0">
                <a:latin typeface="Times New Roman" pitchFamily="18" charset="0"/>
                <a:cs typeface="Times New Roman" pitchFamily="18" charset="0"/>
              </a:rPr>
              <a:t>50,001 </a:t>
            </a:r>
            <a:r>
              <a:rPr lang="en-US" dirty="0" err="1" smtClean="0">
                <a:latin typeface="Times New Roman" pitchFamily="18" charset="0"/>
                <a:cs typeface="Times New Roman" pitchFamily="18" charset="0"/>
              </a:rPr>
              <a:t>Persoane</a:t>
            </a:r>
            <a:r>
              <a:rPr lang="en-US" dirty="0" smtClean="0">
                <a:latin typeface="Times New Roman" pitchFamily="18" charset="0"/>
                <a:cs typeface="Times New Roman" pitchFamily="18" charset="0"/>
              </a:rPr>
              <a:t> care au </a:t>
            </a:r>
            <a:r>
              <a:rPr lang="en-US" dirty="0" err="1" smtClean="0">
                <a:latin typeface="Times New Roman" pitchFamily="18" charset="0"/>
                <a:cs typeface="Times New Roman" pitchFamily="18" charset="0"/>
              </a:rPr>
              <a:t>beneficiat</a:t>
            </a:r>
            <a:r>
              <a:rPr lang="en-US" dirty="0" smtClean="0">
                <a:latin typeface="Times New Roman" pitchFamily="18" charset="0"/>
                <a:cs typeface="Times New Roman" pitchFamily="18" charset="0"/>
              </a:rPr>
              <a:t> de </a:t>
            </a:r>
            <a:r>
              <a:rPr lang="en-US" dirty="0" err="1" smtClean="0">
                <a:latin typeface="Times New Roman" pitchFamily="18" charset="0"/>
                <a:cs typeface="Times New Roman" pitchFamily="18" charset="0"/>
              </a:rPr>
              <a:t>servicii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medicale</a:t>
            </a:r>
            <a:r>
              <a:rPr lang="en-US" dirty="0" smtClean="0">
                <a:latin typeface="Times New Roman" pitchFamily="18" charset="0"/>
                <a:cs typeface="Times New Roman" pitchFamily="18" charset="0"/>
              </a:rPr>
              <a:t> de </a:t>
            </a:r>
            <a:r>
              <a:rPr lang="en-US" dirty="0" err="1" smtClean="0">
                <a:latin typeface="Times New Roman" pitchFamily="18" charset="0"/>
                <a:cs typeface="Times New Roman" pitchFamily="18" charset="0"/>
              </a:rPr>
              <a:t>preventie</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diagnosticare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precoce</a:t>
            </a:r>
            <a:r>
              <a:rPr lang="en-US" dirty="0" smtClean="0">
                <a:latin typeface="Times New Roman" pitchFamily="18" charset="0"/>
                <a:cs typeface="Times New Roman" pitchFamily="18" charset="0"/>
              </a:rPr>
              <a:t> etc.;</a:t>
            </a:r>
          </a:p>
          <a:p>
            <a:r>
              <a:rPr lang="en-US" dirty="0" smtClean="0">
                <a:latin typeface="Times New Roman" pitchFamily="18" charset="0"/>
                <a:cs typeface="Times New Roman" pitchFamily="18" charset="0"/>
              </a:rPr>
              <a:t>28,000 </a:t>
            </a:r>
            <a:r>
              <a:rPr lang="en-US" dirty="0" err="1" smtClean="0">
                <a:latin typeface="Times New Roman" pitchFamily="18" charset="0"/>
                <a:cs typeface="Times New Roman" pitchFamily="18" charset="0"/>
              </a:rPr>
              <a:t>Persoane</a:t>
            </a:r>
            <a:r>
              <a:rPr lang="en-US" dirty="0" smtClean="0">
                <a:latin typeface="Times New Roman" pitchFamily="18" charset="0"/>
                <a:cs typeface="Times New Roman" pitchFamily="18" charset="0"/>
              </a:rPr>
              <a:t> care au </a:t>
            </a:r>
            <a:r>
              <a:rPr lang="en-US" dirty="0" err="1" smtClean="0">
                <a:latin typeface="Times New Roman" pitchFamily="18" charset="0"/>
                <a:cs typeface="Times New Roman" pitchFamily="18" charset="0"/>
              </a:rPr>
              <a:t>beneficiat</a:t>
            </a:r>
            <a:r>
              <a:rPr lang="en-US" dirty="0" smtClean="0">
                <a:latin typeface="Times New Roman" pitchFamily="18" charset="0"/>
                <a:cs typeface="Times New Roman" pitchFamily="18" charset="0"/>
              </a:rPr>
              <a:t> de </a:t>
            </a:r>
            <a:r>
              <a:rPr lang="en-US" dirty="0" err="1" smtClean="0">
                <a:latin typeface="Times New Roman" pitchFamily="18" charset="0"/>
                <a:cs typeface="Times New Roman" pitchFamily="18" charset="0"/>
              </a:rPr>
              <a:t>servicii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medicale</a:t>
            </a:r>
            <a:r>
              <a:rPr lang="en-US" dirty="0" smtClean="0">
                <a:latin typeface="Times New Roman" pitchFamily="18" charset="0"/>
                <a:cs typeface="Times New Roman" pitchFamily="18" charset="0"/>
              </a:rPr>
              <a:t> de </a:t>
            </a:r>
            <a:r>
              <a:rPr lang="en-US" dirty="0" err="1" smtClean="0">
                <a:latin typeface="Times New Roman" pitchFamily="18" charset="0"/>
                <a:cs typeface="Times New Roman" pitchFamily="18" charset="0"/>
              </a:rPr>
              <a:t>preventie</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diagnosticare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precoce</a:t>
            </a:r>
            <a:r>
              <a:rPr lang="en-US" dirty="0" smtClean="0">
                <a:latin typeface="Times New Roman" pitchFamily="18" charset="0"/>
                <a:cs typeface="Times New Roman" pitchFamily="18" charset="0"/>
              </a:rPr>
              <a:t> etc.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smtClean="0">
                <a:latin typeface="Times New Roman" pitchFamily="18" charset="0"/>
                <a:cs typeface="Times New Roman" pitchFamily="18" charset="0"/>
              </a:rPr>
              <a:t/>
            </a:r>
            <a:br>
              <a:rPr lang="ro-RO" b="1" dirty="0" smtClean="0">
                <a:latin typeface="Times New Roman" pitchFamily="18" charset="0"/>
                <a:cs typeface="Times New Roman" pitchFamily="18" charset="0"/>
              </a:rPr>
            </a:br>
            <a:r>
              <a:rPr lang="ro-RO" b="1" dirty="0" smtClean="0">
                <a:latin typeface="Times New Roman" pitchFamily="18" charset="0"/>
                <a:cs typeface="Times New Roman" pitchFamily="18" charset="0"/>
              </a:rPr>
              <a:t/>
            </a:r>
            <a:br>
              <a:rPr lang="ro-RO"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OBIECTIVUL GENERAL:</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endParaRPr lang="ro-RO" sz="2400" dirty="0" smtClean="0">
              <a:latin typeface="Times New Roman" pitchFamily="18" charset="0"/>
              <a:cs typeface="Times New Roman" pitchFamily="18" charset="0"/>
            </a:endParaRPr>
          </a:p>
          <a:p>
            <a:pPr algn="just">
              <a:buFont typeface="Wingdings" pitchFamily="2" charset="2"/>
              <a:buChar char="v"/>
            </a:pPr>
            <a:r>
              <a:rPr lang="it-IT" sz="2400" dirty="0" smtClean="0">
                <a:latin typeface="Times New Roman" pitchFamily="18" charset="0"/>
                <a:cs typeface="Times New Roman" pitchFamily="18" charset="0"/>
              </a:rPr>
              <a:t>Promovarea incluziunii sociale, combaterea saraciei si a oricarei forme de discriminare, prin cresterea accesului la servicii accesibile,</a:t>
            </a:r>
            <a:r>
              <a:rPr lang="ro-RO" sz="2400" dirty="0" smtClean="0">
                <a:latin typeface="Times New Roman" pitchFamily="18" charset="0"/>
                <a:cs typeface="Times New Roman" pitchFamily="18" charset="0"/>
              </a:rPr>
              <a:t> </a:t>
            </a:r>
            <a:r>
              <a:rPr lang="it-IT" sz="2400" dirty="0" smtClean="0">
                <a:latin typeface="Times New Roman" pitchFamily="18" charset="0"/>
                <a:cs typeface="Times New Roman" pitchFamily="18" charset="0"/>
              </a:rPr>
              <a:t>durabile si de inalta calitate, inclusiv asistenta medicala si servicii sociale de interes general, prin organizarea de programe de sanatate si</a:t>
            </a:r>
            <a:r>
              <a:rPr lang="ro-RO" sz="2400" dirty="0" smtClean="0">
                <a:latin typeface="Times New Roman" pitchFamily="18" charset="0"/>
                <a:cs typeface="Times New Roman" pitchFamily="18" charset="0"/>
              </a:rPr>
              <a:t> </a:t>
            </a:r>
            <a:r>
              <a:rPr lang="it-IT" sz="2400" dirty="0" smtClean="0">
                <a:latin typeface="Times New Roman" pitchFamily="18" charset="0"/>
                <a:cs typeface="Times New Roman" pitchFamily="18" charset="0"/>
              </a:rPr>
              <a:t>servicii orientate</a:t>
            </a:r>
            <a:r>
              <a:rPr lang="ro-RO" sz="2400" dirty="0" smtClean="0">
                <a:latin typeface="Times New Roman" pitchFamily="18" charset="0"/>
                <a:cs typeface="Times New Roman" pitchFamily="18" charset="0"/>
              </a:rPr>
              <a:t> c</a:t>
            </a:r>
            <a:r>
              <a:rPr lang="it-IT" sz="2400" dirty="0" smtClean="0">
                <a:latin typeface="Times New Roman" pitchFamily="18" charset="0"/>
                <a:cs typeface="Times New Roman" pitchFamily="18" charset="0"/>
              </a:rPr>
              <a:t>atre</a:t>
            </a:r>
            <a:r>
              <a:rPr lang="ro-RO" sz="2400" dirty="0" smtClean="0">
                <a:latin typeface="Times New Roman" pitchFamily="18" charset="0"/>
                <a:cs typeface="Times New Roman" pitchFamily="18" charset="0"/>
              </a:rPr>
              <a:t> </a:t>
            </a:r>
            <a:r>
              <a:rPr lang="it-IT" sz="2400" dirty="0" smtClean="0">
                <a:latin typeface="Times New Roman" pitchFamily="18" charset="0"/>
                <a:cs typeface="Times New Roman" pitchFamily="18" charset="0"/>
              </a:rPr>
              <a:t>preventie, depistare precoce (screening) diagnostic si tratament precoce al cancerului colorectal pentru 50.001 de</a:t>
            </a:r>
            <a:r>
              <a:rPr lang="ro-RO"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persoane</a:t>
            </a:r>
            <a:r>
              <a:rPr lang="en-US" sz="2400" dirty="0" smtClean="0">
                <a:latin typeface="Times New Roman" pitchFamily="18" charset="0"/>
                <a:cs typeface="Times New Roman" pitchFamily="18" charset="0"/>
              </a:rPr>
              <a:t> din </a:t>
            </a:r>
            <a:r>
              <a:rPr lang="en-US" sz="2400" dirty="0" err="1" smtClean="0">
                <a:latin typeface="Times New Roman" pitchFamily="18" charset="0"/>
                <a:cs typeface="Times New Roman" pitchFamily="18" charset="0"/>
              </a:rPr>
              <a:t>regiunea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Sud-Muntenia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dintre</a:t>
            </a:r>
            <a:r>
              <a:rPr lang="en-US" sz="2400" dirty="0" smtClean="0">
                <a:latin typeface="Times New Roman" pitchFamily="18" charset="0"/>
                <a:cs typeface="Times New Roman" pitchFamily="18" charset="0"/>
              </a:rPr>
              <a:t> care minim 59% </a:t>
            </a:r>
            <a:r>
              <a:rPr lang="en-US" sz="2400" dirty="0" err="1" smtClean="0">
                <a:latin typeface="Times New Roman" pitchFamily="18" charset="0"/>
                <a:cs typeface="Times New Roman" pitchFamily="18" charset="0"/>
              </a:rPr>
              <a:t>apartin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grupurilor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vulnerabile</a:t>
            </a:r>
            <a:r>
              <a:rPr lang="en-US" sz="2400" dirty="0" smtClean="0">
                <a:latin typeface="Times New Roman" pitchFamily="18" charset="0"/>
                <a:cs typeface="Times New Roman" pitchFamily="18" charset="0"/>
              </a:rPr>
              <a:t>.</a:t>
            </a:r>
            <a:endParaRPr lang="ro-RO" sz="2400" dirty="0" smtClean="0">
              <a:latin typeface="Times New Roman" pitchFamily="18" charset="0"/>
              <a:cs typeface="Times New Roman" pitchFamily="18" charset="0"/>
            </a:endParaRPr>
          </a:p>
          <a:p>
            <a:pPr algn="just"/>
            <a:endParaRPr lang="en-US" sz="1800" dirty="0">
              <a:latin typeface="Times New Roman" pitchFamily="18" charset="0"/>
              <a:cs typeface="Times New Roman" pitchFamily="18" charset="0"/>
            </a:endParaRPr>
          </a:p>
        </p:txBody>
      </p:sp>
      <p:pic>
        <p:nvPicPr>
          <p:cNvPr id="4" name="Picture 3" descr="Antet documente.png"/>
          <p:cNvPicPr>
            <a:picLocks noChangeAspect="1"/>
          </p:cNvPicPr>
          <p:nvPr/>
        </p:nvPicPr>
        <p:blipFill>
          <a:blip r:embed="rId2"/>
          <a:stretch>
            <a:fillRect/>
          </a:stretch>
        </p:blipFill>
        <p:spPr>
          <a:xfrm>
            <a:off x="1828800" y="304800"/>
            <a:ext cx="5611008" cy="65731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752600"/>
          </a:xfrm>
        </p:spPr>
        <p:txBody>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ro-RO" b="1" dirty="0" smtClean="0">
                <a:latin typeface="Times New Roman" pitchFamily="18" charset="0"/>
                <a:cs typeface="Times New Roman" pitchFamily="18" charset="0"/>
              </a:rPr>
              <a:t>OBIECTIVE SPECIFICE</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81200"/>
            <a:ext cx="8229600" cy="4525963"/>
          </a:xfrm>
        </p:spPr>
        <p:txBody>
          <a:bodyPr>
            <a:noAutofit/>
          </a:bodyPr>
          <a:lstStyle/>
          <a:p>
            <a:pPr algn="just">
              <a:buNone/>
            </a:pPr>
            <a:r>
              <a:rPr lang="en-US" sz="1200" b="1" dirty="0" smtClean="0">
                <a:latin typeface="Times New Roman" pitchFamily="18" charset="0"/>
                <a:cs typeface="Times New Roman" pitchFamily="18" charset="0"/>
              </a:rPr>
              <a:t>OS.1</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Constientizarea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promovarea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necesitatii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derularii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programului</a:t>
            </a:r>
            <a:r>
              <a:rPr lang="en-US" sz="1200" dirty="0" smtClean="0">
                <a:latin typeface="Times New Roman" pitchFamily="18" charset="0"/>
                <a:cs typeface="Times New Roman" pitchFamily="18" charset="0"/>
              </a:rPr>
              <a:t> complex de </a:t>
            </a:r>
            <a:r>
              <a:rPr lang="en-US" sz="1200" dirty="0" err="1" smtClean="0">
                <a:latin typeface="Times New Roman" pitchFamily="18" charset="0"/>
                <a:cs typeface="Times New Roman" pitchFamily="18" charset="0"/>
              </a:rPr>
              <a:t>preventie</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depistare</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precoce</a:t>
            </a:r>
            <a:r>
              <a:rPr lang="en-US" sz="1200" dirty="0" smtClean="0">
                <a:latin typeface="Times New Roman" pitchFamily="18" charset="0"/>
                <a:cs typeface="Times New Roman" pitchFamily="18" charset="0"/>
              </a:rPr>
              <a:t> (screening), </a:t>
            </a:r>
            <a:r>
              <a:rPr lang="it-IT" sz="1200" dirty="0" smtClean="0">
                <a:latin typeface="Times New Roman" pitchFamily="18" charset="0"/>
                <a:cs typeface="Times New Roman" pitchFamily="18" charset="0"/>
              </a:rPr>
              <a:t>diagnostic si tratament precoce al cancerului colorectal pentru 50.001 persoane din regiunea Sud-Muntenia, prin derularea de activitati de informare, educare si constientizare specific, destinate grupurilor tinta si publicului larg, la nivel de individ, grup si comunitate, avand in vedere ca accesul la servicii depinde de adresabilitatea populatiei si de gradul de constientizare al propriilor nevoi legate de sanatate si drepturile la serviciile de sanatate.</a:t>
            </a:r>
          </a:p>
          <a:p>
            <a:pPr algn="just">
              <a:buNone/>
            </a:pPr>
            <a:r>
              <a:rPr lang="en-US" sz="1200" b="1" dirty="0" smtClean="0">
                <a:latin typeface="Times New Roman" pitchFamily="18" charset="0"/>
                <a:cs typeface="Times New Roman" pitchFamily="18" charset="0"/>
              </a:rPr>
              <a:t>OS.2. </a:t>
            </a:r>
            <a:r>
              <a:rPr lang="en-US" sz="1200" dirty="0" err="1" smtClean="0">
                <a:latin typeface="Times New Roman" pitchFamily="18" charset="0"/>
                <a:cs typeface="Times New Roman" pitchFamily="18" charset="0"/>
              </a:rPr>
              <a:t>Imbunatatirea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starii</a:t>
            </a:r>
            <a:r>
              <a:rPr lang="en-US" sz="1200" dirty="0" smtClean="0">
                <a:latin typeface="Times New Roman" pitchFamily="18" charset="0"/>
                <a:cs typeface="Times New Roman" pitchFamily="18" charset="0"/>
              </a:rPr>
              <a:t> de </a:t>
            </a:r>
            <a:r>
              <a:rPr lang="en-US" sz="1200" dirty="0" err="1" smtClean="0">
                <a:latin typeface="Times New Roman" pitchFamily="18" charset="0"/>
                <a:cs typeface="Times New Roman" pitchFamily="18" charset="0"/>
              </a:rPr>
              <a:t>sanatate</a:t>
            </a:r>
            <a:r>
              <a:rPr lang="en-US" sz="1200" dirty="0" smtClean="0">
                <a:latin typeface="Times New Roman" pitchFamily="18" charset="0"/>
                <a:cs typeface="Times New Roman" pitchFamily="18" charset="0"/>
              </a:rPr>
              <a:t> a </a:t>
            </a:r>
            <a:r>
              <a:rPr lang="en-US" sz="1200" dirty="0" err="1" smtClean="0">
                <a:latin typeface="Times New Roman" pitchFamily="18" charset="0"/>
                <a:cs typeface="Times New Roman" pitchFamily="18" charset="0"/>
              </a:rPr>
              <a:t>populatiei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prin</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derularea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unui</a:t>
            </a:r>
            <a:r>
              <a:rPr lang="en-US" sz="1200" dirty="0" smtClean="0">
                <a:latin typeface="Times New Roman" pitchFamily="18" charset="0"/>
                <a:cs typeface="Times New Roman" pitchFamily="18" charset="0"/>
              </a:rPr>
              <a:t> program complex de </a:t>
            </a:r>
            <a:r>
              <a:rPr lang="en-US" sz="1200" dirty="0" err="1" smtClean="0">
                <a:latin typeface="Times New Roman" pitchFamily="18" charset="0"/>
                <a:cs typeface="Times New Roman" pitchFamily="18" charset="0"/>
              </a:rPr>
              <a:t>preventie</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depistare</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precoce</a:t>
            </a:r>
            <a:r>
              <a:rPr lang="en-US" sz="1200" dirty="0" smtClean="0">
                <a:latin typeface="Times New Roman" pitchFamily="18" charset="0"/>
                <a:cs typeface="Times New Roman" pitchFamily="18" charset="0"/>
              </a:rPr>
              <a:t> </a:t>
            </a:r>
            <a:r>
              <a:rPr lang="it-IT" sz="1200" dirty="0" smtClean="0">
                <a:latin typeface="Times New Roman" pitchFamily="18" charset="0"/>
                <a:cs typeface="Times New Roman" pitchFamily="18" charset="0"/>
              </a:rPr>
              <a:t>(screening), diagnostic si tratament precoce al cancerului colorectal pentru 50.001 persoane din regiunea Sud-Muntenia, identificate in cadrul proiectului, provenind in special din grupuri vulnerabile, trimiterea la medicul specialist a 2104 persoane, prin asigurarea de servicii si mijloace de suport care sa creasca accesul la servicii medicale specializate si tratament, prin reevaluarea periodica a pacientilor si elaborarea de rapoarte, studii si propuneri de politici publice pe baza datelor obtinute in urma </a:t>
            </a:r>
            <a:r>
              <a:rPr lang="en-US" sz="1200" dirty="0" err="1" smtClean="0">
                <a:latin typeface="Times New Roman" pitchFamily="18" charset="0"/>
                <a:cs typeface="Times New Roman" pitchFamily="18" charset="0"/>
              </a:rPr>
              <a:t>screeningului</a:t>
            </a:r>
            <a:r>
              <a:rPr lang="en-US" sz="1200" dirty="0" smtClean="0">
                <a:latin typeface="Times New Roman" pitchFamily="18" charset="0"/>
                <a:cs typeface="Times New Roman" pitchFamily="18" charset="0"/>
              </a:rPr>
              <a:t>.</a:t>
            </a:r>
          </a:p>
          <a:p>
            <a:pPr algn="just">
              <a:buNone/>
            </a:pPr>
            <a:r>
              <a:rPr lang="en-US" sz="1200" b="1" dirty="0" smtClean="0">
                <a:latin typeface="Times New Roman" pitchFamily="18" charset="0"/>
                <a:cs typeface="Times New Roman" pitchFamily="18" charset="0"/>
              </a:rPr>
              <a:t>OS.3</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Asigurarea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functionalitatii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unui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centru</a:t>
            </a:r>
            <a:r>
              <a:rPr lang="en-US" sz="1200" dirty="0" smtClean="0">
                <a:latin typeface="Times New Roman" pitchFamily="18" charset="0"/>
                <a:cs typeface="Times New Roman" pitchFamily="18" charset="0"/>
              </a:rPr>
              <a:t> de </a:t>
            </a:r>
            <a:r>
              <a:rPr lang="en-US" sz="1200" dirty="0" err="1" smtClean="0">
                <a:latin typeface="Times New Roman" pitchFamily="18" charset="0"/>
                <a:cs typeface="Times New Roman" pitchFamily="18" charset="0"/>
              </a:rPr>
              <a:t>preventie</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depistare</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precoce</a:t>
            </a:r>
            <a:r>
              <a:rPr lang="en-US" sz="1200" dirty="0" smtClean="0">
                <a:latin typeface="Times New Roman" pitchFamily="18" charset="0"/>
                <a:cs typeface="Times New Roman" pitchFamily="18" charset="0"/>
              </a:rPr>
              <a:t>, diagnostic </a:t>
            </a:r>
            <a:r>
              <a:rPr lang="en-US" sz="1200" dirty="0" err="1" smtClean="0">
                <a:latin typeface="Times New Roman" pitchFamily="18" charset="0"/>
                <a:cs typeface="Times New Roman" pitchFamily="18" charset="0"/>
              </a:rPr>
              <a:t>si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tratament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precoce</a:t>
            </a:r>
            <a:r>
              <a:rPr lang="en-US" sz="1200" dirty="0" smtClean="0">
                <a:latin typeface="Times New Roman" pitchFamily="18" charset="0"/>
                <a:cs typeface="Times New Roman" pitchFamily="18" charset="0"/>
              </a:rPr>
              <a:t> al </a:t>
            </a:r>
            <a:r>
              <a:rPr lang="en-US" sz="1200" dirty="0" err="1" smtClean="0">
                <a:latin typeface="Times New Roman" pitchFamily="18" charset="0"/>
                <a:cs typeface="Times New Roman" pitchFamily="18" charset="0"/>
              </a:rPr>
              <a:t>cancerului</a:t>
            </a:r>
            <a:r>
              <a:rPr lang="en-US" sz="1200" dirty="0" smtClean="0">
                <a:latin typeface="Times New Roman" pitchFamily="18" charset="0"/>
                <a:cs typeface="Times New Roman" pitchFamily="18" charset="0"/>
              </a:rPr>
              <a:t> colorectal in </a:t>
            </a:r>
            <a:r>
              <a:rPr lang="en-US" sz="1200" dirty="0" err="1" smtClean="0">
                <a:latin typeface="Times New Roman" pitchFamily="18" charset="0"/>
                <a:cs typeface="Times New Roman" pitchFamily="18" charset="0"/>
              </a:rPr>
              <a:t>cadrul</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Institutului</a:t>
            </a:r>
            <a:r>
              <a:rPr lang="en-US" sz="1200" dirty="0" smtClean="0">
                <a:latin typeface="Times New Roman" pitchFamily="18" charset="0"/>
                <a:cs typeface="Times New Roman" pitchFamily="18" charset="0"/>
              </a:rPr>
              <a:t> Clinic </a:t>
            </a:r>
            <a:r>
              <a:rPr lang="en-US" sz="1200" dirty="0" err="1" smtClean="0">
                <a:latin typeface="Times New Roman" pitchFamily="18" charset="0"/>
                <a:cs typeface="Times New Roman" pitchFamily="18" charset="0"/>
              </a:rPr>
              <a:t>Fundeni</a:t>
            </a:r>
            <a:r>
              <a:rPr lang="en-US" sz="1200" dirty="0" smtClean="0">
                <a:latin typeface="Times New Roman" pitchFamily="18" charset="0"/>
                <a:cs typeface="Times New Roman" pitchFamily="18" charset="0"/>
              </a:rPr>
              <a:t> in </a:t>
            </a:r>
            <a:r>
              <a:rPr lang="en-US" sz="1200" dirty="0" err="1" smtClean="0">
                <a:latin typeface="Times New Roman" pitchFamily="18" charset="0"/>
                <a:cs typeface="Times New Roman" pitchFamily="18" charset="0"/>
              </a:rPr>
              <a:t>vederea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depistarii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constante</a:t>
            </a:r>
            <a:r>
              <a:rPr lang="en-US" sz="1200" dirty="0" smtClean="0">
                <a:latin typeface="Times New Roman" pitchFamily="18" charset="0"/>
                <a:cs typeface="Times New Roman" pitchFamily="18" charset="0"/>
              </a:rPr>
              <a:t> a </a:t>
            </a:r>
            <a:r>
              <a:rPr lang="en-US" sz="1200" dirty="0" err="1" smtClean="0">
                <a:latin typeface="Times New Roman" pitchFamily="18" charset="0"/>
                <a:cs typeface="Times New Roman" pitchFamily="18" charset="0"/>
              </a:rPr>
              <a:t>leziunilor</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precanceroase</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colorectale</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inclusiv</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dupa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finalizarea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interventiei</a:t>
            </a:r>
            <a:r>
              <a:rPr lang="en-US" sz="1200" dirty="0" smtClean="0">
                <a:latin typeface="Times New Roman" pitchFamily="18" charset="0"/>
                <a:cs typeface="Times New Roman" pitchFamily="18" charset="0"/>
              </a:rPr>
              <a:t>.</a:t>
            </a:r>
          </a:p>
          <a:p>
            <a:pPr algn="just">
              <a:buNone/>
            </a:pPr>
            <a:r>
              <a:rPr lang="en-US" sz="1200" b="1" dirty="0" smtClean="0">
                <a:latin typeface="Times New Roman" pitchFamily="18" charset="0"/>
                <a:cs typeface="Times New Roman" pitchFamily="18" charset="0"/>
              </a:rPr>
              <a:t>OS.4. </a:t>
            </a:r>
            <a:r>
              <a:rPr lang="en-US" sz="1200" dirty="0" err="1" smtClean="0">
                <a:latin typeface="Times New Roman" pitchFamily="18" charset="0"/>
                <a:cs typeface="Times New Roman" pitchFamily="18" charset="0"/>
              </a:rPr>
              <a:t>Crearea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unui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sistem</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concret</a:t>
            </a:r>
            <a:r>
              <a:rPr lang="en-US" sz="1200" dirty="0" smtClean="0">
                <a:latin typeface="Times New Roman" pitchFamily="18" charset="0"/>
                <a:cs typeface="Times New Roman" pitchFamily="18" charset="0"/>
              </a:rPr>
              <a:t> de </a:t>
            </a:r>
            <a:r>
              <a:rPr lang="en-US" sz="1200" dirty="0" err="1" smtClean="0">
                <a:latin typeface="Times New Roman" pitchFamily="18" charset="0"/>
                <a:cs typeface="Times New Roman" pitchFamily="18" charset="0"/>
              </a:rPr>
              <a:t>asigurare</a:t>
            </a:r>
            <a:r>
              <a:rPr lang="en-US" sz="1200" dirty="0" smtClean="0">
                <a:latin typeface="Times New Roman" pitchFamily="18" charset="0"/>
                <a:cs typeface="Times New Roman" pitchFamily="18" charset="0"/>
              </a:rPr>
              <a:t> a </a:t>
            </a:r>
            <a:r>
              <a:rPr lang="en-US" sz="1200" dirty="0" err="1" smtClean="0">
                <a:latin typeface="Times New Roman" pitchFamily="18" charset="0"/>
                <a:cs typeface="Times New Roman" pitchFamily="18" charset="0"/>
              </a:rPr>
              <a:t>protectiei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datelor</a:t>
            </a:r>
            <a:r>
              <a:rPr lang="en-US" sz="1200" dirty="0" smtClean="0">
                <a:latin typeface="Times New Roman" pitchFamily="18" charset="0"/>
                <a:cs typeface="Times New Roman" pitchFamily="18" charset="0"/>
              </a:rPr>
              <a:t> cu </a:t>
            </a:r>
            <a:r>
              <a:rPr lang="en-US" sz="1200" dirty="0" err="1" smtClean="0">
                <a:latin typeface="Times New Roman" pitchFamily="18" charset="0"/>
                <a:cs typeface="Times New Roman" pitchFamily="18" charset="0"/>
              </a:rPr>
              <a:t>caracter</a:t>
            </a:r>
            <a:r>
              <a:rPr lang="en-US" sz="1200" dirty="0" smtClean="0">
                <a:latin typeface="Times New Roman" pitchFamily="18" charset="0"/>
                <a:cs typeface="Times New Roman" pitchFamily="18" charset="0"/>
              </a:rPr>
              <a:t> personal in </a:t>
            </a:r>
            <a:r>
              <a:rPr lang="en-US" sz="1200" dirty="0" err="1" smtClean="0">
                <a:latin typeface="Times New Roman" pitchFamily="18" charset="0"/>
                <a:cs typeface="Times New Roman" pitchFamily="18" charset="0"/>
              </a:rPr>
              <a:t>conformitate</a:t>
            </a:r>
            <a:r>
              <a:rPr lang="en-US" sz="1200" dirty="0" smtClean="0">
                <a:latin typeface="Times New Roman" pitchFamily="18" charset="0"/>
                <a:cs typeface="Times New Roman" pitchFamily="18" charset="0"/>
              </a:rPr>
              <a:t> cu </a:t>
            </a:r>
            <a:r>
              <a:rPr lang="en-US" sz="1200" dirty="0" err="1" smtClean="0">
                <a:latin typeface="Times New Roman" pitchFamily="18" charset="0"/>
                <a:cs typeface="Times New Roman" pitchFamily="18" charset="0"/>
              </a:rPr>
              <a:t>prevederile</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legale</a:t>
            </a:r>
            <a:r>
              <a:rPr lang="en-US" sz="1200" dirty="0" smtClean="0">
                <a:latin typeface="Times New Roman" pitchFamily="18" charset="0"/>
                <a:cs typeface="Times New Roman" pitchFamily="18" charset="0"/>
              </a:rPr>
              <a:t> in </a:t>
            </a:r>
            <a:r>
              <a:rPr lang="it-IT" sz="1200" dirty="0" smtClean="0">
                <a:latin typeface="Times New Roman" pitchFamily="18" charset="0"/>
                <a:cs typeface="Times New Roman" pitchFamily="18" charset="0"/>
              </a:rPr>
              <a:t>vigoare si intreprinderea tuturor masurilor necesare pentru procesarea acestora in conditii optime de securitate, pe parcursul </a:t>
            </a:r>
            <a:r>
              <a:rPr lang="en-US" sz="1200" dirty="0" err="1" smtClean="0">
                <a:latin typeface="Times New Roman" pitchFamily="18" charset="0"/>
                <a:cs typeface="Times New Roman" pitchFamily="18" charset="0"/>
              </a:rPr>
              <a:t>derularii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proiectului</a:t>
            </a:r>
            <a:r>
              <a:rPr lang="en-US" sz="1200" dirty="0" smtClean="0">
                <a:latin typeface="Times New Roman" pitchFamily="18" charset="0"/>
                <a:cs typeface="Times New Roman" pitchFamily="18" charset="0"/>
              </a:rPr>
              <a:t>.</a:t>
            </a:r>
          </a:p>
          <a:p>
            <a:pPr algn="just">
              <a:buNone/>
            </a:pPr>
            <a:r>
              <a:rPr lang="en-US" sz="1200" b="1" dirty="0" smtClean="0">
                <a:latin typeface="Times New Roman" pitchFamily="18" charset="0"/>
                <a:cs typeface="Times New Roman" pitchFamily="18" charset="0"/>
              </a:rPr>
              <a:t>OS.5. </a:t>
            </a:r>
            <a:r>
              <a:rPr lang="en-US" sz="1200" dirty="0" err="1" smtClean="0">
                <a:latin typeface="Times New Roman" pitchFamily="18" charset="0"/>
                <a:cs typeface="Times New Roman" pitchFamily="18" charset="0"/>
              </a:rPr>
              <a:t>Promovarea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incluziunii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sociale</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combaterea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saraciei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si</a:t>
            </a:r>
            <a:r>
              <a:rPr lang="en-US" sz="1200" dirty="0" smtClean="0">
                <a:latin typeface="Times New Roman" pitchFamily="18" charset="0"/>
                <a:cs typeface="Times New Roman" pitchFamily="18" charset="0"/>
              </a:rPr>
              <a:t> a </a:t>
            </a:r>
            <a:r>
              <a:rPr lang="en-US" sz="1200" dirty="0" err="1" smtClean="0">
                <a:latin typeface="Times New Roman" pitchFamily="18" charset="0"/>
                <a:cs typeface="Times New Roman" pitchFamily="18" charset="0"/>
              </a:rPr>
              <a:t>oricarei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forme</a:t>
            </a:r>
            <a:r>
              <a:rPr lang="en-US" sz="1200" dirty="0" smtClean="0">
                <a:latin typeface="Times New Roman" pitchFamily="18" charset="0"/>
                <a:cs typeface="Times New Roman" pitchFamily="18" charset="0"/>
              </a:rPr>
              <a:t> de </a:t>
            </a:r>
            <a:r>
              <a:rPr lang="en-US" sz="1200" dirty="0" err="1" smtClean="0">
                <a:latin typeface="Times New Roman" pitchFamily="18" charset="0"/>
                <a:cs typeface="Times New Roman" pitchFamily="18" charset="0"/>
              </a:rPr>
              <a:t>discriminare</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avand</a:t>
            </a:r>
            <a:r>
              <a:rPr lang="en-US" sz="1200" dirty="0" smtClean="0">
                <a:latin typeface="Times New Roman" pitchFamily="18" charset="0"/>
                <a:cs typeface="Times New Roman" pitchFamily="18" charset="0"/>
              </a:rPr>
              <a:t> ca </a:t>
            </a:r>
            <a:r>
              <a:rPr lang="en-US" sz="1200" dirty="0" err="1" smtClean="0">
                <a:latin typeface="Times New Roman" pitchFamily="18" charset="0"/>
                <a:cs typeface="Times New Roman" pitchFamily="18" charset="0"/>
              </a:rPr>
              <a:t>prioritate</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cresterea</a:t>
            </a:r>
            <a:r>
              <a:rPr lang="en-US" sz="1200" dirty="0" smtClean="0">
                <a:latin typeface="Times New Roman" pitchFamily="18" charset="0"/>
                <a:cs typeface="Times New Roman" pitchFamily="18" charset="0"/>
              </a:rPr>
              <a:t> </a:t>
            </a:r>
            <a:r>
              <a:rPr lang="it-IT" sz="1200" dirty="0" smtClean="0">
                <a:latin typeface="Times New Roman" pitchFamily="18" charset="0"/>
                <a:cs typeface="Times New Roman" pitchFamily="18" charset="0"/>
              </a:rPr>
              <a:t>accesului la servicii durabile si de inalta calitate, prin utilizarea de metode si instrumente de inovare sociala, precum si prin </a:t>
            </a:r>
            <a:r>
              <a:rPr lang="en-US" sz="1200" dirty="0" err="1" smtClean="0">
                <a:latin typeface="Times New Roman" pitchFamily="18" charset="0"/>
                <a:cs typeface="Times New Roman" pitchFamily="18" charset="0"/>
              </a:rPr>
              <a:t>realizarea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unui</a:t>
            </a:r>
            <a:r>
              <a:rPr lang="en-US" sz="1200" dirty="0" smtClean="0">
                <a:latin typeface="Times New Roman" pitchFamily="18" charset="0"/>
                <a:cs typeface="Times New Roman" pitchFamily="18" charset="0"/>
              </a:rPr>
              <a:t> program de screening de cancer colorectal, la </a:t>
            </a:r>
            <a:r>
              <a:rPr lang="en-US" sz="1200" dirty="0" err="1" smtClean="0">
                <a:latin typeface="Times New Roman" pitchFamily="18" charset="0"/>
                <a:cs typeface="Times New Roman" pitchFamily="18" charset="0"/>
              </a:rPr>
              <a:t>nivel</a:t>
            </a:r>
            <a:r>
              <a:rPr lang="en-US" sz="1200" dirty="0" smtClean="0">
                <a:latin typeface="Times New Roman" pitchFamily="18" charset="0"/>
                <a:cs typeface="Times New Roman" pitchFamily="18" charset="0"/>
              </a:rPr>
              <a:t> regional, </a:t>
            </a:r>
            <a:r>
              <a:rPr lang="en-US" sz="1200" dirty="0" err="1" smtClean="0">
                <a:latin typeface="Times New Roman" pitchFamily="18" charset="0"/>
                <a:cs typeface="Times New Roman" pitchFamily="18" charset="0"/>
              </a:rPr>
              <a:t>nediscriminatoriu</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si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adaptat</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grupului</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tinta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pentru</a:t>
            </a:r>
            <a:r>
              <a:rPr lang="en-US" sz="1200" dirty="0" smtClean="0">
                <a:latin typeface="Times New Roman" pitchFamily="18" charset="0"/>
                <a:cs typeface="Times New Roman" pitchFamily="18" charset="0"/>
              </a:rPr>
              <a:t> </a:t>
            </a:r>
            <a:r>
              <a:rPr lang="it-IT" sz="1200" dirty="0" smtClean="0">
                <a:latin typeface="Times New Roman" pitchFamily="18" charset="0"/>
                <a:cs typeface="Times New Roman" pitchFamily="18" charset="0"/>
              </a:rPr>
              <a:t>50.001 persoane, respectiv facilitarea accesului la servicii de specialitate si tratament pentru 2104 persoane, in cadrul caruia vor fi utilizate metode si instrumente de inovare sociala si vor fi promovate principiile nediscriminarii, egalitatii de sanse si dezvoltarii </a:t>
            </a:r>
            <a:r>
              <a:rPr lang="en-US" sz="1200" dirty="0" err="1" smtClean="0">
                <a:latin typeface="Times New Roman" pitchFamily="18" charset="0"/>
                <a:cs typeface="Times New Roman" pitchFamily="18" charset="0"/>
              </a:rPr>
              <a:t>durabile</a:t>
            </a:r>
            <a:r>
              <a:rPr lang="en-US" sz="1200" dirty="0" smtClean="0">
                <a:latin typeface="Times New Roman" pitchFamily="18" charset="0"/>
                <a:cs typeface="Times New Roman" pitchFamily="18" charset="0"/>
              </a:rPr>
              <a:t> in </a:t>
            </a:r>
            <a:r>
              <a:rPr lang="en-US" sz="1200" dirty="0" err="1" smtClean="0">
                <a:latin typeface="Times New Roman" pitchFamily="18" charset="0"/>
                <a:cs typeface="Times New Roman" pitchFamily="18" charset="0"/>
              </a:rPr>
              <a:t>realizarea</a:t>
            </a:r>
            <a:r>
              <a:rPr lang="en-US" sz="1200" dirty="0" smtClean="0">
                <a:latin typeface="Times New Roman" pitchFamily="18" charset="0"/>
                <a:cs typeface="Times New Roman" pitchFamily="18" charset="0"/>
              </a:rPr>
              <a:t> </a:t>
            </a:r>
            <a:r>
              <a:rPr lang="en-US" sz="1200" dirty="0" err="1" smtClean="0">
                <a:latin typeface="Times New Roman" pitchFamily="18" charset="0"/>
                <a:cs typeface="Times New Roman" pitchFamily="18" charset="0"/>
              </a:rPr>
              <a:t>interventiilor</a:t>
            </a:r>
            <a:r>
              <a:rPr lang="en-US" sz="1200" dirty="0" smtClean="0">
                <a:latin typeface="Times New Roman" pitchFamily="18" charset="0"/>
                <a:cs typeface="Times New Roman" pitchFamily="18" charset="0"/>
              </a:rPr>
              <a:t>.</a:t>
            </a:r>
            <a:endParaRPr lang="en-US" sz="1200" dirty="0">
              <a:latin typeface="Times New Roman" pitchFamily="18" charset="0"/>
              <a:cs typeface="Times New Roman" pitchFamily="18" charset="0"/>
            </a:endParaRPr>
          </a:p>
        </p:txBody>
      </p:sp>
      <p:pic>
        <p:nvPicPr>
          <p:cNvPr id="4" name="Picture 3" descr="Antet documente.png"/>
          <p:cNvPicPr>
            <a:picLocks noChangeAspect="1"/>
          </p:cNvPicPr>
          <p:nvPr/>
        </p:nvPicPr>
        <p:blipFill>
          <a:blip r:embed="rId2"/>
          <a:stretch>
            <a:fillRect/>
          </a:stretch>
        </p:blipFill>
        <p:spPr>
          <a:xfrm>
            <a:off x="1752600" y="304800"/>
            <a:ext cx="5611008" cy="65731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ACTIVITATI PRINCIPALE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828800"/>
            <a:ext cx="8229600" cy="4525963"/>
          </a:xfrm>
        </p:spPr>
        <p:txBody>
          <a:bodyPr>
            <a:normAutofit/>
          </a:bodyPr>
          <a:lstStyle/>
          <a:p>
            <a:pPr algn="just">
              <a:buFont typeface="Wingdings" pitchFamily="2" charset="2"/>
              <a:buChar char="v"/>
            </a:pPr>
            <a:r>
              <a:rPr lang="en-US" sz="2000" dirty="0" err="1" smtClean="0">
                <a:latin typeface="Times New Roman" pitchFamily="18" charset="0"/>
                <a:cs typeface="Times New Roman" pitchFamily="18" charset="0"/>
              </a:rPr>
              <a:t>Activitati</a:t>
            </a:r>
            <a:r>
              <a:rPr lang="en-US" sz="2000" dirty="0" smtClean="0">
                <a:latin typeface="Times New Roman" pitchFamily="18" charset="0"/>
                <a:cs typeface="Times New Roman" pitchFamily="18" charset="0"/>
              </a:rPr>
              <a:t> de </a:t>
            </a:r>
            <a:r>
              <a:rPr lang="en-US" sz="2000" dirty="0" err="1" smtClean="0">
                <a:latin typeface="Times New Roman" pitchFamily="18" charset="0"/>
                <a:cs typeface="Times New Roman" pitchFamily="18" charset="0"/>
              </a:rPr>
              <a:t>identificare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mobilizare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a:t>
            </a:r>
            <a:r>
              <a:rPr lang="en-US" sz="2000" dirty="0" smtClean="0">
                <a:latin typeface="Times New Roman" pitchFamily="18" charset="0"/>
                <a:cs typeface="Times New Roman" pitchFamily="18" charset="0"/>
              </a:rPr>
              <a:t> de </a:t>
            </a:r>
            <a:r>
              <a:rPr lang="en-US" sz="2000" dirty="0" err="1" smtClean="0">
                <a:latin typeface="Times New Roman" pitchFamily="18" charset="0"/>
                <a:cs typeface="Times New Roman" pitchFamily="18" charset="0"/>
              </a:rPr>
              <a:t>acordare</a:t>
            </a:r>
            <a:r>
              <a:rPr lang="en-US" sz="2000" dirty="0" smtClean="0">
                <a:latin typeface="Times New Roman" pitchFamily="18" charset="0"/>
                <a:cs typeface="Times New Roman" pitchFamily="18" charset="0"/>
              </a:rPr>
              <a:t> de </a:t>
            </a:r>
            <a:r>
              <a:rPr lang="en-US" sz="2000" dirty="0" err="1" smtClean="0">
                <a:latin typeface="Times New Roman" pitchFamily="18" charset="0"/>
                <a:cs typeface="Times New Roman" pitchFamily="18" charset="0"/>
              </a:rPr>
              <a:t>sprijin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pentru</a:t>
            </a:r>
            <a:r>
              <a:rPr lang="en-US" sz="2000" dirty="0" smtClean="0">
                <a:latin typeface="Times New Roman" pitchFamily="18" charset="0"/>
                <a:cs typeface="Times New Roman" pitchFamily="18" charset="0"/>
              </a:rPr>
              <a:t> 50.001 </a:t>
            </a:r>
            <a:r>
              <a:rPr lang="en-US" sz="2000" dirty="0" err="1" smtClean="0">
                <a:latin typeface="Times New Roman" pitchFamily="18" charset="0"/>
                <a:cs typeface="Times New Roman" pitchFamily="18" charset="0"/>
              </a:rPr>
              <a:t>persoane</a:t>
            </a:r>
            <a:r>
              <a:rPr lang="en-US" sz="2000" dirty="0" smtClean="0">
                <a:latin typeface="Times New Roman" pitchFamily="18" charset="0"/>
                <a:cs typeface="Times New Roman" pitchFamily="18" charset="0"/>
              </a:rPr>
              <a:t> din </a:t>
            </a:r>
            <a:r>
              <a:rPr lang="en-US" sz="2000" dirty="0" err="1" smtClean="0">
                <a:latin typeface="Times New Roman" pitchFamily="18" charset="0"/>
                <a:cs typeface="Times New Roman" pitchFamily="18" charset="0"/>
              </a:rPr>
              <a:t>regiunea</a:t>
            </a:r>
            <a:r>
              <a:rPr lang="en-US" sz="2000" dirty="0" smtClean="0">
                <a:latin typeface="Times New Roman" pitchFamily="18" charset="0"/>
                <a:cs typeface="Times New Roman" pitchFamily="18" charset="0"/>
              </a:rPr>
              <a:t> </a:t>
            </a:r>
            <a:r>
              <a:rPr lang="it-IT" sz="2000" dirty="0" smtClean="0">
                <a:latin typeface="Times New Roman" pitchFamily="18" charset="0"/>
                <a:cs typeface="Times New Roman" pitchFamily="18" charset="0"/>
              </a:rPr>
              <a:t>Sud-Muntenia</a:t>
            </a:r>
            <a:r>
              <a:rPr lang="en-US" sz="2000" dirty="0" smtClean="0">
                <a:latin typeface="Times New Roman" pitchFamily="18" charset="0"/>
                <a:cs typeface="Times New Roman" pitchFamily="18" charset="0"/>
              </a:rPr>
              <a:t> (ex. </a:t>
            </a:r>
            <a:r>
              <a:rPr lang="en-US" sz="2000" dirty="0" err="1" smtClean="0">
                <a:latin typeface="Times New Roman" pitchFamily="18" charset="0"/>
                <a:cs typeface="Times New Roman" pitchFamily="18" charset="0"/>
              </a:rPr>
              <a:t>asigurare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costuri</a:t>
            </a:r>
            <a:r>
              <a:rPr lang="en-US" sz="2000" dirty="0" smtClean="0">
                <a:latin typeface="Times New Roman" pitchFamily="18" charset="0"/>
                <a:cs typeface="Times New Roman" pitchFamily="18" charset="0"/>
              </a:rPr>
              <a:t> de transport, </a:t>
            </a:r>
            <a:r>
              <a:rPr lang="en-US" sz="2000" dirty="0" err="1" smtClean="0">
                <a:latin typeface="Times New Roman" pitchFamily="18" charset="0"/>
                <a:cs typeface="Times New Roman" pitchFamily="18" charset="0"/>
              </a:rPr>
              <a:t>masuri</a:t>
            </a:r>
            <a:r>
              <a:rPr lang="en-US" sz="2000" dirty="0" smtClean="0">
                <a:latin typeface="Times New Roman" pitchFamily="18" charset="0"/>
                <a:cs typeface="Times New Roman" pitchFamily="18" charset="0"/>
              </a:rPr>
              <a:t> de </a:t>
            </a:r>
            <a:r>
              <a:rPr lang="en-US" sz="2000" dirty="0" err="1" smtClean="0">
                <a:latin typeface="Times New Roman" pitchFamily="18" charset="0"/>
                <a:cs typeface="Times New Roman" pitchFamily="18" charset="0"/>
              </a:rPr>
              <a:t>acompaniere</a:t>
            </a:r>
            <a:r>
              <a:rPr lang="en-US" sz="2000" dirty="0" smtClean="0">
                <a:latin typeface="Times New Roman" pitchFamily="18" charset="0"/>
                <a:cs typeface="Times New Roman" pitchFamily="18" charset="0"/>
              </a:rPr>
              <a:t> etc.);</a:t>
            </a:r>
          </a:p>
          <a:p>
            <a:pPr algn="just">
              <a:buFont typeface="Wingdings" pitchFamily="2" charset="2"/>
              <a:buChar char="v"/>
            </a:pPr>
            <a:r>
              <a:rPr lang="pt-BR" sz="2000" dirty="0" smtClean="0">
                <a:latin typeface="Times New Roman" pitchFamily="18" charset="0"/>
                <a:cs typeface="Times New Roman" pitchFamily="18" charset="0"/>
              </a:rPr>
              <a:t>Derularea screeningului pentru identificarea persoanelor cu risc standard de cancer colorectal;</a:t>
            </a:r>
          </a:p>
          <a:p>
            <a:pPr algn="just">
              <a:buFont typeface="Wingdings" pitchFamily="2" charset="2"/>
              <a:buChar char="v"/>
            </a:pPr>
            <a:r>
              <a:rPr lang="en-US" sz="2000" dirty="0" err="1" smtClean="0">
                <a:latin typeface="Times New Roman" pitchFamily="18" charset="0"/>
                <a:cs typeface="Times New Roman" pitchFamily="18" charset="0"/>
              </a:rPr>
              <a:t>Efectuarea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endoscopiei</a:t>
            </a:r>
            <a:r>
              <a:rPr lang="en-US" sz="2000" dirty="0" smtClean="0">
                <a:latin typeface="Times New Roman" pitchFamily="18" charset="0"/>
                <a:cs typeface="Times New Roman" pitchFamily="18" charset="0"/>
              </a:rPr>
              <a:t> digestive </a:t>
            </a:r>
            <a:r>
              <a:rPr lang="en-US" sz="2000" dirty="0" err="1" smtClean="0">
                <a:latin typeface="Times New Roman" pitchFamily="18" charset="0"/>
                <a:cs typeface="Times New Roman" pitchFamily="18" charset="0"/>
              </a:rPr>
              <a:t>inferioare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colonoscopiei</a:t>
            </a:r>
            <a:r>
              <a:rPr lang="en-US" sz="2000" dirty="0" smtClean="0">
                <a:latin typeface="Times New Roman" pitchFamily="18" charset="0"/>
                <a:cs typeface="Times New Roman" pitchFamily="18" charset="0"/>
              </a:rPr>
              <a:t>) de control la </a:t>
            </a:r>
            <a:r>
              <a:rPr lang="en-US" sz="2000" dirty="0" err="1" smtClean="0">
                <a:latin typeface="Times New Roman" pitchFamily="18" charset="0"/>
                <a:cs typeface="Times New Roman" pitchFamily="18" charset="0"/>
              </a:rPr>
              <a:t>pacientii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testati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pozitiv</a:t>
            </a:r>
            <a:r>
              <a:rPr lang="en-US" sz="2000" dirty="0" smtClean="0">
                <a:latin typeface="Times New Roman" pitchFamily="18" charset="0"/>
                <a:cs typeface="Times New Roman" pitchFamily="18" charset="0"/>
              </a:rPr>
              <a:t> la </a:t>
            </a:r>
            <a:r>
              <a:rPr lang="en-US" sz="2000" dirty="0" err="1" smtClean="0">
                <a:latin typeface="Times New Roman" pitchFamily="18" charset="0"/>
                <a:cs typeface="Times New Roman" pitchFamily="18" charset="0"/>
              </a:rPr>
              <a:t>testul</a:t>
            </a:r>
            <a:r>
              <a:rPr lang="en-US" sz="2000" dirty="0" smtClean="0">
                <a:latin typeface="Times New Roman" pitchFamily="18" charset="0"/>
                <a:cs typeface="Times New Roman" pitchFamily="18" charset="0"/>
              </a:rPr>
              <a:t> de </a:t>
            </a:r>
            <a:r>
              <a:rPr lang="en-US" sz="2000" dirty="0" err="1" smtClean="0">
                <a:latin typeface="Times New Roman" pitchFamily="18" charset="0"/>
                <a:cs typeface="Times New Roman" pitchFamily="18" charset="0"/>
              </a:rPr>
              <a:t>hemoragii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oculte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pentru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cei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identificati</a:t>
            </a:r>
            <a:r>
              <a:rPr lang="en-US" sz="2000" dirty="0" smtClean="0">
                <a:latin typeface="Times New Roman" pitchFamily="18" charset="0"/>
                <a:cs typeface="Times New Roman" pitchFamily="18" charset="0"/>
              </a:rPr>
              <a:t> ca </a:t>
            </a:r>
            <a:r>
              <a:rPr lang="en-US" sz="2000" dirty="0" err="1" smtClean="0">
                <a:latin typeface="Times New Roman" pitchFamily="18" charset="0"/>
                <a:cs typeface="Times New Roman" pitchFamily="18" charset="0"/>
              </a:rPr>
              <a:t>având</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risc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crescut</a:t>
            </a:r>
            <a:r>
              <a:rPr lang="en-US" sz="2000" dirty="0" smtClean="0">
                <a:latin typeface="Times New Roman" pitchFamily="18" charset="0"/>
                <a:cs typeface="Times New Roman" pitchFamily="18" charset="0"/>
              </a:rPr>
              <a:t> de cancer colorectal </a:t>
            </a:r>
            <a:r>
              <a:rPr lang="en-US" sz="2000" dirty="0" err="1" smtClean="0">
                <a:latin typeface="Times New Roman" pitchFamily="18" charset="0"/>
                <a:cs typeface="Times New Roman" pitchFamily="18" charset="0"/>
              </a:rPr>
              <a:t>urmare</a:t>
            </a:r>
            <a:r>
              <a:rPr lang="en-US" sz="2000" dirty="0" smtClean="0">
                <a:latin typeface="Times New Roman" pitchFamily="18" charset="0"/>
                <a:cs typeface="Times New Roman" pitchFamily="18" charset="0"/>
              </a:rPr>
              <a:t> a </a:t>
            </a:r>
            <a:r>
              <a:rPr lang="en-US" sz="2000" dirty="0" err="1" smtClean="0">
                <a:latin typeface="Times New Roman" pitchFamily="18" charset="0"/>
                <a:cs typeface="Times New Roman" pitchFamily="18" charset="0"/>
              </a:rPr>
              <a:t>anamnezei</a:t>
            </a:r>
            <a:r>
              <a:rPr lang="en-US" sz="2000" dirty="0" smtClean="0">
                <a:latin typeface="Times New Roman" pitchFamily="18" charset="0"/>
                <a:cs typeface="Times New Roman" pitchFamily="18" charset="0"/>
              </a:rPr>
              <a:t>;</a:t>
            </a:r>
          </a:p>
          <a:p>
            <a:pPr algn="just">
              <a:buFont typeface="Wingdings" pitchFamily="2" charset="2"/>
              <a:buChar char="v"/>
            </a:pPr>
            <a:r>
              <a:rPr lang="it-IT" sz="2000" dirty="0" smtClean="0">
                <a:latin typeface="Times New Roman" pitchFamily="18" charset="0"/>
                <a:cs typeface="Times New Roman" pitchFamily="18" charset="0"/>
              </a:rPr>
              <a:t>Sprijin pentru infiintarea si functionarea centrului de preventie depistare precoce, diagnostic si tratament precoce al cancerului colorectal in regiunea Sud-Muntenia;</a:t>
            </a:r>
          </a:p>
          <a:p>
            <a:pPr algn="just">
              <a:buFont typeface="Wingdings" pitchFamily="2" charset="2"/>
              <a:buChar char="v"/>
            </a:pPr>
            <a:r>
              <a:rPr lang="en-US" sz="2000" dirty="0" err="1" smtClean="0">
                <a:latin typeface="Times New Roman" pitchFamily="18" charset="0"/>
                <a:cs typeface="Times New Roman" pitchFamily="18" charset="0"/>
              </a:rPr>
              <a:t>Colectarea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datelor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obtinute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în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urma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screeningului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metode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statistice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specifice</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pic>
        <p:nvPicPr>
          <p:cNvPr id="4" name="Picture 3" descr="Antet documente.png"/>
          <p:cNvPicPr>
            <a:picLocks noChangeAspect="1"/>
          </p:cNvPicPr>
          <p:nvPr/>
        </p:nvPicPr>
        <p:blipFill>
          <a:blip r:embed="rId2"/>
          <a:stretch>
            <a:fillRect/>
          </a:stretch>
        </p:blipFill>
        <p:spPr>
          <a:xfrm>
            <a:off x="1676400" y="304800"/>
            <a:ext cx="5611008" cy="65731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latin typeface="Times New Roman" pitchFamily="18" charset="0"/>
                <a:cs typeface="Times New Roman" pitchFamily="18" charset="0"/>
              </a:rPr>
              <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
            </a:r>
            <a:br>
              <a:rPr lang="en-US" sz="1800" b="1" dirty="0" smtClean="0">
                <a:latin typeface="Times New Roman" pitchFamily="18" charset="0"/>
                <a:cs typeface="Times New Roman" pitchFamily="18" charset="0"/>
              </a:rPr>
            </a:br>
            <a:r>
              <a:rPr lang="en-US" sz="1800" b="1" dirty="0" smtClean="0">
                <a:latin typeface="Times New Roman" pitchFamily="18" charset="0"/>
                <a:cs typeface="Times New Roman" pitchFamily="18" charset="0"/>
              </a:rPr>
              <a:t>APORTUL PROIECTULUI PENTRU INSTITUTUL CLINIC FUNDENI</a:t>
            </a:r>
            <a:endParaRPr lang="en-US" sz="1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buFont typeface="Wingdings" pitchFamily="2" charset="2"/>
              <a:buChar char="v"/>
            </a:pPr>
            <a:r>
              <a:rPr lang="en-US" sz="2000" dirty="0" err="1" smtClean="0">
                <a:latin typeface="Times New Roman" pitchFamily="18" charset="0"/>
                <a:cs typeface="Times New Roman" pitchFamily="18" charset="0"/>
              </a:rPr>
              <a:t>Achizitie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echipamente</a:t>
            </a:r>
            <a:r>
              <a:rPr lang="en-US" sz="2000" dirty="0" smtClean="0">
                <a:latin typeface="Times New Roman" pitchFamily="18" charset="0"/>
                <a:cs typeface="Times New Roman" pitchFamily="18" charset="0"/>
              </a:rPr>
              <a:t> de </a:t>
            </a:r>
            <a:r>
              <a:rPr lang="en-US" sz="2000" dirty="0" err="1" smtClean="0">
                <a:latin typeface="Times New Roman" pitchFamily="18" charset="0"/>
                <a:cs typeface="Times New Roman" pitchFamily="18" charset="0"/>
              </a:rPr>
              <a:t>ultima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generatie</a:t>
            </a:r>
            <a:r>
              <a:rPr lang="en-US" sz="2000" dirty="0" smtClean="0">
                <a:latin typeface="Times New Roman" pitchFamily="18" charset="0"/>
                <a:cs typeface="Times New Roman" pitchFamily="18" charset="0"/>
              </a:rPr>
              <a:t> in </a:t>
            </a:r>
            <a:r>
              <a:rPr lang="en-US" sz="2000" dirty="0" err="1" smtClean="0">
                <a:latin typeface="Times New Roman" pitchFamily="18" charset="0"/>
                <a:cs typeface="Times New Roman" pitchFamily="18" charset="0"/>
              </a:rPr>
              <a:t>valoare</a:t>
            </a:r>
            <a:r>
              <a:rPr lang="en-US" sz="2000" dirty="0" smtClean="0">
                <a:latin typeface="Times New Roman" pitchFamily="18" charset="0"/>
                <a:cs typeface="Times New Roman" pitchFamily="18" charset="0"/>
              </a:rPr>
              <a:t> de </a:t>
            </a:r>
            <a:r>
              <a:rPr lang="en-US" sz="2000" dirty="0" err="1" smtClean="0">
                <a:latin typeface="Times New Roman" pitchFamily="18" charset="0"/>
                <a:cs typeface="Times New Roman" pitchFamily="18" charset="0"/>
              </a:rPr>
              <a:t>peste</a:t>
            </a:r>
            <a:r>
              <a:rPr lang="en-US" sz="2000" dirty="0" smtClean="0">
                <a:latin typeface="Times New Roman" pitchFamily="18" charset="0"/>
                <a:cs typeface="Times New Roman" pitchFamily="18" charset="0"/>
              </a:rPr>
              <a:t> 1.600.000 lei: </a:t>
            </a:r>
            <a:r>
              <a:rPr lang="en-US" sz="2000" dirty="0" err="1" smtClean="0">
                <a:latin typeface="Times New Roman" pitchFamily="18" charset="0"/>
                <a:cs typeface="Times New Roman" pitchFamily="18" charset="0"/>
              </a:rPr>
              <a:t>Videocolonoscop</a:t>
            </a:r>
            <a:r>
              <a:rPr lang="en-US" sz="2000" dirty="0" smtClean="0">
                <a:latin typeface="Times New Roman" pitchFamily="18" charset="0"/>
                <a:cs typeface="Times New Roman" pitchFamily="18" charset="0"/>
              </a:rPr>
              <a:t> high definition; </a:t>
            </a:r>
            <a:r>
              <a:rPr lang="en-US" sz="2000" dirty="0" err="1" smtClean="0">
                <a:latin typeface="Times New Roman" pitchFamily="18" charset="0"/>
                <a:cs typeface="Times New Roman" pitchFamily="18" charset="0"/>
              </a:rPr>
              <a:t>Pompa</a:t>
            </a:r>
            <a:r>
              <a:rPr lang="en-US" sz="2000" dirty="0" smtClean="0">
                <a:latin typeface="Times New Roman" pitchFamily="18" charset="0"/>
                <a:cs typeface="Times New Roman" pitchFamily="18" charset="0"/>
              </a:rPr>
              <a:t> de </a:t>
            </a:r>
            <a:r>
              <a:rPr lang="en-US" sz="2000" dirty="0" err="1" smtClean="0">
                <a:latin typeface="Times New Roman" pitchFamily="18" charset="0"/>
                <a:cs typeface="Times New Roman" pitchFamily="18" charset="0"/>
              </a:rPr>
              <a:t>aspiratie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medicala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performanta</a:t>
            </a:r>
            <a:r>
              <a:rPr lang="en-US" sz="2000" dirty="0" smtClean="0">
                <a:latin typeface="Times New Roman" pitchFamily="18" charset="0"/>
                <a:cs typeface="Times New Roman" pitchFamily="18" charset="0"/>
              </a:rPr>
              <a:t>; Monitor medical video high definition 27 inch; </a:t>
            </a:r>
            <a:r>
              <a:rPr lang="en-US" sz="2000" dirty="0" err="1" smtClean="0">
                <a:latin typeface="Times New Roman" pitchFamily="18" charset="0"/>
                <a:cs typeface="Times New Roman" pitchFamily="18" charset="0"/>
              </a:rPr>
              <a:t>Unitate</a:t>
            </a:r>
            <a:r>
              <a:rPr lang="en-US" sz="2000" dirty="0" smtClean="0">
                <a:latin typeface="Times New Roman" pitchFamily="18" charset="0"/>
                <a:cs typeface="Times New Roman" pitchFamily="18" charset="0"/>
              </a:rPr>
              <a:t> de </a:t>
            </a:r>
            <a:r>
              <a:rPr lang="en-US" sz="2000" dirty="0" err="1" smtClean="0">
                <a:latin typeface="Times New Roman" pitchFamily="18" charset="0"/>
                <a:cs typeface="Times New Roman" pitchFamily="18" charset="0"/>
              </a:rPr>
              <a:t>electrorezectie</a:t>
            </a:r>
            <a:r>
              <a:rPr lang="en-US" sz="2000" dirty="0" smtClean="0">
                <a:latin typeface="Times New Roman" pitchFamily="18" charset="0"/>
                <a:cs typeface="Times New Roman" pitchFamily="18" charset="0"/>
              </a:rPr>
              <a:t> cu </a:t>
            </a:r>
            <a:r>
              <a:rPr lang="en-US" sz="2000" dirty="0" err="1" smtClean="0">
                <a:latin typeface="Times New Roman" pitchFamily="18" charset="0"/>
                <a:cs typeface="Times New Roman" pitchFamily="18" charset="0"/>
              </a:rPr>
              <a:t>unitate</a:t>
            </a:r>
            <a:r>
              <a:rPr lang="en-US" sz="2000" dirty="0" smtClean="0">
                <a:latin typeface="Times New Roman" pitchFamily="18" charset="0"/>
                <a:cs typeface="Times New Roman" pitchFamily="18" charset="0"/>
              </a:rPr>
              <a:t> de </a:t>
            </a:r>
            <a:r>
              <a:rPr lang="en-US" sz="2000" dirty="0" err="1" smtClean="0">
                <a:latin typeface="Times New Roman" pitchFamily="18" charset="0"/>
                <a:cs typeface="Times New Roman" pitchFamily="18" charset="0"/>
              </a:rPr>
              <a:t>coagulare</a:t>
            </a:r>
            <a:r>
              <a:rPr lang="en-US" sz="2000" dirty="0" smtClean="0">
                <a:latin typeface="Times New Roman" pitchFamily="18" charset="0"/>
                <a:cs typeface="Times New Roman" pitchFamily="18" charset="0"/>
              </a:rPr>
              <a:t> plasma argon </a:t>
            </a:r>
            <a:r>
              <a:rPr lang="en-US" sz="2000" dirty="0" err="1" smtClean="0">
                <a:latin typeface="Times New Roman" pitchFamily="18" charset="0"/>
                <a:cs typeface="Times New Roman" pitchFamily="18" charset="0"/>
              </a:rPr>
              <a:t>apc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Unitate</a:t>
            </a:r>
            <a:r>
              <a:rPr lang="en-US" sz="2000" dirty="0" smtClean="0">
                <a:latin typeface="Times New Roman" pitchFamily="18" charset="0"/>
                <a:cs typeface="Times New Roman" pitchFamily="18" charset="0"/>
              </a:rPr>
              <a:t> de </a:t>
            </a:r>
            <a:r>
              <a:rPr lang="en-US" sz="2000" dirty="0" err="1" smtClean="0">
                <a:latin typeface="Times New Roman" pitchFamily="18" charset="0"/>
                <a:cs typeface="Times New Roman" pitchFamily="18" charset="0"/>
              </a:rPr>
              <a:t>electrorezectie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endoscopica</a:t>
            </a:r>
            <a:r>
              <a:rPr lang="en-US" sz="2000" dirty="0" smtClean="0">
                <a:latin typeface="Times New Roman" pitchFamily="18" charset="0"/>
                <a:cs typeface="Times New Roman" pitchFamily="18" charset="0"/>
              </a:rPr>
              <a:t> monitor </a:t>
            </a:r>
            <a:r>
              <a:rPr lang="en-US" sz="2000" dirty="0" err="1" smtClean="0">
                <a:latin typeface="Times New Roman" pitchFamily="18" charset="0"/>
                <a:cs typeface="Times New Roman" pitchFamily="18" charset="0"/>
              </a:rPr>
              <a:t>functii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vitale</a:t>
            </a:r>
            <a:r>
              <a:rPr lang="en-US" sz="2000" dirty="0" smtClean="0">
                <a:latin typeface="Times New Roman" pitchFamily="18" charset="0"/>
                <a:cs typeface="Times New Roman" pitchFamily="18" charset="0"/>
              </a:rPr>
              <a:t> etc.</a:t>
            </a:r>
          </a:p>
          <a:p>
            <a:pPr algn="just">
              <a:buFont typeface="Wingdings" pitchFamily="2" charset="2"/>
              <a:buChar char="v"/>
            </a:pPr>
            <a:r>
              <a:rPr lang="en-US" sz="2000" dirty="0" err="1" smtClean="0">
                <a:latin typeface="Times New Roman" pitchFamily="18" charset="0"/>
                <a:cs typeface="Times New Roman" pitchFamily="18" charset="0"/>
              </a:rPr>
              <a:t>Venituri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salariale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pentru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personalul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Institutului</a:t>
            </a:r>
            <a:r>
              <a:rPr lang="en-US" sz="2000" dirty="0" smtClean="0">
                <a:latin typeface="Times New Roman" pitchFamily="18" charset="0"/>
                <a:cs typeface="Times New Roman" pitchFamily="18" charset="0"/>
              </a:rPr>
              <a:t>, din </a:t>
            </a:r>
            <a:r>
              <a:rPr lang="en-US" sz="2000" dirty="0" err="1" smtClean="0">
                <a:latin typeface="Times New Roman" pitchFamily="18" charset="0"/>
                <a:cs typeface="Times New Roman" pitchFamily="18" charset="0"/>
              </a:rPr>
              <a:t>proiect</a:t>
            </a:r>
            <a:r>
              <a:rPr lang="en-US" sz="2000" dirty="0" smtClean="0">
                <a:latin typeface="Times New Roman" pitchFamily="18" charset="0"/>
                <a:cs typeface="Times New Roman" pitchFamily="18" charset="0"/>
              </a:rPr>
              <a:t>, in </a:t>
            </a:r>
            <a:r>
              <a:rPr lang="en-US" sz="2000" dirty="0" err="1" smtClean="0">
                <a:latin typeface="Times New Roman" pitchFamily="18" charset="0"/>
                <a:cs typeface="Times New Roman" pitchFamily="18" charset="0"/>
              </a:rPr>
              <a:t>valoare</a:t>
            </a:r>
            <a:r>
              <a:rPr lang="en-US" sz="2000" dirty="0" smtClean="0">
                <a:latin typeface="Times New Roman" pitchFamily="18" charset="0"/>
                <a:cs typeface="Times New Roman" pitchFamily="18" charset="0"/>
              </a:rPr>
              <a:t> de </a:t>
            </a:r>
            <a:r>
              <a:rPr lang="en-US" sz="2000" dirty="0" err="1" smtClean="0">
                <a:latin typeface="Times New Roman" pitchFamily="18" charset="0"/>
                <a:cs typeface="Times New Roman" pitchFamily="18" charset="0"/>
              </a:rPr>
              <a:t>peste</a:t>
            </a:r>
            <a:r>
              <a:rPr lang="en-US" sz="2000" dirty="0" smtClean="0">
                <a:latin typeface="Times New Roman" pitchFamily="18" charset="0"/>
                <a:cs typeface="Times New Roman" pitchFamily="18" charset="0"/>
              </a:rPr>
              <a:t> 6.300.000 lei.</a:t>
            </a:r>
          </a:p>
          <a:p>
            <a:pPr algn="just">
              <a:buFont typeface="Wingdings" pitchFamily="2" charset="2"/>
              <a:buChar char="v"/>
            </a:pPr>
            <a:r>
              <a:rPr lang="en-US" sz="2000" dirty="0" err="1" smtClean="0">
                <a:latin typeface="Times New Roman" pitchFamily="18" charset="0"/>
                <a:cs typeface="Times New Roman" pitchFamily="18" charset="0"/>
              </a:rPr>
              <a:t>Proceduri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platite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efectuate</a:t>
            </a:r>
            <a:r>
              <a:rPr lang="en-US" sz="2000" dirty="0" smtClean="0">
                <a:latin typeface="Times New Roman" pitchFamily="18" charset="0"/>
                <a:cs typeface="Times New Roman" pitchFamily="18" charset="0"/>
              </a:rPr>
              <a:t> in </a:t>
            </a:r>
            <a:r>
              <a:rPr lang="en-US" sz="2000" dirty="0" err="1" smtClean="0">
                <a:latin typeface="Times New Roman" pitchFamily="18" charset="0"/>
                <a:cs typeface="Times New Roman" pitchFamily="18" charset="0"/>
              </a:rPr>
              <a:t>cadrul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Institutului</a:t>
            </a:r>
            <a:r>
              <a:rPr lang="en-US" sz="2000" dirty="0" smtClean="0">
                <a:latin typeface="Times New Roman" pitchFamily="18" charset="0"/>
                <a:cs typeface="Times New Roman" pitchFamily="18" charset="0"/>
              </a:rPr>
              <a:t> Clinic </a:t>
            </a:r>
            <a:r>
              <a:rPr lang="en-US" sz="2000" dirty="0" err="1" smtClean="0">
                <a:latin typeface="Times New Roman" pitchFamily="18" charset="0"/>
                <a:cs typeface="Times New Roman" pitchFamily="18" charset="0"/>
              </a:rPr>
              <a:t>Fundeni</a:t>
            </a:r>
            <a:r>
              <a:rPr lang="en-US" sz="2000" dirty="0" smtClean="0">
                <a:latin typeface="Times New Roman" pitchFamily="18" charset="0"/>
                <a:cs typeface="Times New Roman" pitchFamily="18" charset="0"/>
              </a:rPr>
              <a:t>, din </a:t>
            </a:r>
            <a:r>
              <a:rPr lang="en-US" sz="2000" dirty="0" err="1" smtClean="0">
                <a:latin typeface="Times New Roman" pitchFamily="18" charset="0"/>
                <a:cs typeface="Times New Roman" pitchFamily="18" charset="0"/>
              </a:rPr>
              <a:t>bugetul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proiectului</a:t>
            </a:r>
            <a:r>
              <a:rPr lang="en-US" sz="2000" dirty="0" smtClean="0">
                <a:latin typeface="Times New Roman" pitchFamily="18" charset="0"/>
                <a:cs typeface="Times New Roman" pitchFamily="18" charset="0"/>
              </a:rPr>
              <a:t>, in </a:t>
            </a:r>
            <a:r>
              <a:rPr lang="en-US" sz="2000" dirty="0" err="1" smtClean="0">
                <a:latin typeface="Times New Roman" pitchFamily="18" charset="0"/>
                <a:cs typeface="Times New Roman" pitchFamily="18" charset="0"/>
              </a:rPr>
              <a:t>valoare</a:t>
            </a:r>
            <a:r>
              <a:rPr lang="en-US" sz="2000" dirty="0" smtClean="0">
                <a:latin typeface="Times New Roman" pitchFamily="18" charset="0"/>
                <a:cs typeface="Times New Roman" pitchFamily="18" charset="0"/>
              </a:rPr>
              <a:t> de </a:t>
            </a:r>
            <a:r>
              <a:rPr lang="en-US" sz="2000" dirty="0" err="1" smtClean="0">
                <a:latin typeface="Times New Roman" pitchFamily="18" charset="0"/>
                <a:cs typeface="Times New Roman" pitchFamily="18" charset="0"/>
              </a:rPr>
              <a:t>peste</a:t>
            </a:r>
            <a:r>
              <a:rPr lang="en-US" sz="2000" dirty="0" smtClean="0">
                <a:latin typeface="Times New Roman" pitchFamily="18" charset="0"/>
                <a:cs typeface="Times New Roman" pitchFamily="18" charset="0"/>
              </a:rPr>
              <a:t> 1.500.000 lei (</a:t>
            </a:r>
            <a:r>
              <a:rPr lang="it-IT" sz="2000" dirty="0" smtClean="0">
                <a:latin typeface="Times New Roman" pitchFamily="18" charset="0"/>
                <a:cs typeface="Times New Roman" pitchFamily="18" charset="0"/>
              </a:rPr>
              <a:t>Endoscopie digestiva inferioara cu sedare, fara biopsie - colonoscopie flexibila pana la cec; Endoscopie digestiva inferioara cu sedare, cu polipectomie si biopsie - colonoscopie flexibila pana la cec; Endoscopie digestiva inferioara cu sedare, cu biopsie - colonoscopie flexibila pana la cec).</a:t>
            </a:r>
            <a:endParaRPr lang="en-US" sz="2000" dirty="0" smtClean="0">
              <a:latin typeface="Times New Roman" pitchFamily="18" charset="0"/>
              <a:cs typeface="Times New Roman" pitchFamily="18" charset="0"/>
            </a:endParaRPr>
          </a:p>
          <a:p>
            <a:pPr algn="just">
              <a:buFont typeface="Wingdings" pitchFamily="2" charset="2"/>
              <a:buChar char="v"/>
            </a:pPr>
            <a:r>
              <a:rPr lang="it-IT" sz="2000" dirty="0" smtClean="0">
                <a:latin typeface="Times New Roman"/>
                <a:cs typeface="Times New Roman"/>
              </a:rPr>
              <a:t>Infiintarea si functionarea centrului de preventie depistare precoce, diagnostic si tratament precoce al cancerului colorectal in Institut;</a:t>
            </a:r>
            <a:endParaRPr lang="en-US" sz="2000" dirty="0" smtClean="0">
              <a:latin typeface="Times New Roman" pitchFamily="18" charset="0"/>
              <a:cs typeface="Times New Roman" pitchFamily="18" charset="0"/>
            </a:endParaRPr>
          </a:p>
        </p:txBody>
      </p:sp>
      <p:pic>
        <p:nvPicPr>
          <p:cNvPr id="5" name="Picture 4" descr="Antet documente.png"/>
          <p:cNvPicPr>
            <a:picLocks noChangeAspect="1"/>
          </p:cNvPicPr>
          <p:nvPr/>
        </p:nvPicPr>
        <p:blipFill>
          <a:blip r:embed="rId2"/>
          <a:stretch>
            <a:fillRect/>
          </a:stretch>
        </p:blipFill>
        <p:spPr>
          <a:xfrm>
            <a:off x="1981200" y="228600"/>
            <a:ext cx="5611008" cy="65731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62600"/>
          </a:xfrm>
        </p:spPr>
        <p:txBody>
          <a:bodyPr>
            <a:normAutofit fontScale="47500" lnSpcReduction="20000"/>
          </a:bodyPr>
          <a:lstStyle/>
          <a:p>
            <a:pPr marL="347472" indent="-347472" algn="just">
              <a:spcBef>
                <a:spcPts val="480"/>
              </a:spcBef>
              <a:buSzPts val="2000"/>
              <a:buNone/>
            </a:pPr>
            <a:endParaRPr lang="en-US" sz="4200" dirty="0" smtClean="0">
              <a:latin typeface="Times New Roman"/>
              <a:cs typeface="Times New Roman"/>
            </a:endParaRPr>
          </a:p>
          <a:p>
            <a:pPr marL="347472" indent="-347472" algn="just">
              <a:spcBef>
                <a:spcPts val="480"/>
              </a:spcBef>
              <a:buSzPts val="2000"/>
              <a:buFont typeface="Wingdings"/>
              <a:buChar char="v"/>
            </a:pPr>
            <a:r>
              <a:rPr lang="ro-RO" sz="4400" noProof="1" smtClean="0">
                <a:latin typeface="Times New Roman"/>
                <a:cs typeface="Times New Roman"/>
              </a:rPr>
              <a:t>Asigurarea serviciilor de informare si publicitate a proiectului si Institutului. </a:t>
            </a:r>
            <a:endParaRPr lang="ro-RO" sz="4400" noProof="1" smtClean="0"/>
          </a:p>
          <a:p>
            <a:pPr marL="347472" indent="-347472" algn="just">
              <a:spcBef>
                <a:spcPts val="480"/>
              </a:spcBef>
              <a:buSzPts val="2000"/>
              <a:buFont typeface="Wingdings"/>
              <a:buChar char="v"/>
            </a:pPr>
            <a:r>
              <a:rPr lang="ro-RO" sz="4200" noProof="1" smtClean="0">
                <a:latin typeface="Times New Roman"/>
                <a:cs typeface="Times New Roman"/>
              </a:rPr>
              <a:t>Informarea pacientilor – cresterea nivelului de cunostinte legat de cancer de colon – preventie si mod de viata sanatos, simptome, manifestari clinice si complicatii, posibilitate atestarii pentru depistarea acestui cancer in stadiu precoce sau a diagnosticarii leziunilor precanceroase, metode de tratament adecvat;</a:t>
            </a:r>
            <a:endParaRPr lang="ro-RO" sz="4200" noProof="1" smtClean="0"/>
          </a:p>
          <a:p>
            <a:pPr algn="just">
              <a:buFont typeface="Wingdings" pitchFamily="2" charset="2"/>
              <a:buChar char="v"/>
            </a:pPr>
            <a:r>
              <a:rPr lang="ro-RO" sz="4200" noProof="1" smtClean="0">
                <a:latin typeface="Times New Roman" pitchFamily="18" charset="0"/>
                <a:cs typeface="Times New Roman" pitchFamily="18" charset="0"/>
              </a:rPr>
              <a:t>Testare screening (FIT) - un numar de 50.001 de personae vor fi testate cu testul de hemoragii oculte in scaun;</a:t>
            </a:r>
          </a:p>
          <a:p>
            <a:pPr algn="just">
              <a:buFont typeface="Wingdings" pitchFamily="2" charset="2"/>
              <a:buChar char="v"/>
            </a:pPr>
            <a:r>
              <a:rPr lang="ro-RO" sz="4200" noProof="1" smtClean="0">
                <a:latin typeface="Times New Roman" pitchFamily="18" charset="0"/>
                <a:cs typeface="Times New Roman" pitchFamily="18" charset="0"/>
              </a:rPr>
              <a:t>Diagnostic colonoscopic – persoanele FIT pozitive vor efectua o colonoscopie si in cazul a 25-35% vor fi gasiti polipi, respectiv pentru un procent 2-5% se va gasi un cancer (in stadii incipiente in general, ceea ce va creste sansele de supravietuire);</a:t>
            </a:r>
          </a:p>
          <a:p>
            <a:pPr algn="just">
              <a:buFont typeface="Wingdings" pitchFamily="2" charset="2"/>
              <a:buChar char="v"/>
            </a:pPr>
            <a:r>
              <a:rPr lang="ro-RO" sz="4200" noProof="1" smtClean="0">
                <a:latin typeface="Times New Roman" pitchFamily="18" charset="0"/>
                <a:cs typeface="Times New Roman" pitchFamily="18" charset="0"/>
              </a:rPr>
              <a:t>Tratament – toate leziunile vor fi tratate conform ghidurilor terapeutice;</a:t>
            </a:r>
          </a:p>
          <a:p>
            <a:pPr algn="just">
              <a:buFont typeface="Wingdings" pitchFamily="2" charset="2"/>
              <a:buChar char="v"/>
            </a:pPr>
            <a:r>
              <a:rPr lang="ro-RO" sz="4200" noProof="1" smtClean="0">
                <a:latin typeface="Times New Roman" pitchFamily="18" charset="0"/>
                <a:cs typeface="Times New Roman" pitchFamily="18" charset="0"/>
              </a:rPr>
              <a:t>Monitorizare – in functie de diagnosticul avut, persoana screenata va beneficia de indrumare privind modul de urmarire a bolii in continuare conform standardelor prin cancer colonic cu 15-25%.</a:t>
            </a:r>
          </a:p>
          <a:p>
            <a:endParaRPr lang="en-US" dirty="0"/>
          </a:p>
        </p:txBody>
      </p:sp>
      <p:pic>
        <p:nvPicPr>
          <p:cNvPr id="4" name="Picture 3" descr="Antet documente.png"/>
          <p:cNvPicPr>
            <a:picLocks noChangeAspect="1"/>
          </p:cNvPicPr>
          <p:nvPr/>
        </p:nvPicPr>
        <p:blipFill>
          <a:blip r:embed="rId2"/>
          <a:stretch>
            <a:fillRect/>
          </a:stretch>
        </p:blipFill>
        <p:spPr>
          <a:xfrm>
            <a:off x="1676400" y="381000"/>
            <a:ext cx="5611008" cy="657317"/>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967</Words>
  <Application>Microsoft Office PowerPoint</Application>
  <PresentationFormat>On-screen Show (4:3)</PresentationFormat>
  <Paragraphs>37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Office Theme</vt:lpstr>
      <vt:lpstr>„Furnizarea serviciilor de sanatate din programele de preventie, depistare precoce, diagnostic si tratament precoce al leziunilor precanceroase colorectale - ROCCAS II - Sud-Muntenia”</vt:lpstr>
      <vt:lpstr>   Valoarea totală: 23.859.231,79  Valoarea eligibilă nerambursabilă din FEDR/FC/FSE/ILM: 20.280.347,04  Valoarea eligibilă nerambursabilă din bugetul naţional: 3.249.207,52  Valoarea cofinanţării eligibile a Beneficiarului: 329.677,23</vt:lpstr>
      <vt:lpstr>  SOLICITANT: INSTITUTUL CLINIC FUNDENI PARTENER 1: FUNDATIA "RENASTEREA PENTRU EDUCATIE, SANATATE SI CULTURA"  PARTENER 2: CENTRUL ROMILOR PENTRU POLITICI DE SANATATE - SASTIPEN</vt:lpstr>
      <vt:lpstr>PowerPoint Presentation</vt:lpstr>
      <vt:lpstr>  OBIECTIVUL GENERAL:</vt:lpstr>
      <vt:lpstr> OBIECTIVE SPECIFICE:</vt:lpstr>
      <vt:lpstr> ACTIVITATI PRINCIPALE</vt:lpstr>
      <vt:lpstr>  APORTUL PROIECTULUI PENTRU INSTITUTUL CLINIC FUNDENI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„Furnizarea serviciilor de sanatate din programele de prevenþie, depistare precoce, diagnostic si tratament precoce al leziunilor precanceroase colorectale - ROCCAS II - Sud-Muntenia”</dc:title>
  <dc:creator>User</dc:creator>
  <cp:lastModifiedBy>Daniela Nistor</cp:lastModifiedBy>
  <cp:revision>10</cp:revision>
  <dcterms:created xsi:type="dcterms:W3CDTF">2006-08-16T00:00:00Z</dcterms:created>
  <dcterms:modified xsi:type="dcterms:W3CDTF">2020-11-04T10:32:52Z</dcterms:modified>
</cp:coreProperties>
</file>