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1" r:id="rId8"/>
    <p:sldId id="264" r:id="rId9"/>
    <p:sldId id="266" r:id="rId10"/>
    <p:sldId id="267" r:id="rId11"/>
    <p:sldId id="268" r:id="rId12"/>
    <p:sldId id="269" r:id="rId13"/>
    <p:sldId id="270" r:id="rId14"/>
  </p:sldIdLst>
  <p:sldSz cx="9144000" cy="5143500" type="screen16x9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o-RO"/>
              <a:t>Faceți clic pentru a edita stilul de subtitlu coordonator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A688-DB8D-4536-AE31-0A6F45031E4B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F4C6-1878-4392-B6DC-5CA9DB5F6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7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A688-DB8D-4536-AE31-0A6F45031E4B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F4C6-1878-4392-B6DC-5CA9DB5F6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3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A688-DB8D-4536-AE31-0A6F45031E4B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F4C6-1878-4392-B6DC-5CA9DB5F6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5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A688-DB8D-4536-AE31-0A6F45031E4B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F4C6-1878-4392-B6DC-5CA9DB5F6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91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A688-DB8D-4536-AE31-0A6F45031E4B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F4C6-1878-4392-B6DC-5CA9DB5F6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0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A688-DB8D-4536-AE31-0A6F45031E4B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F4C6-1878-4392-B6DC-5CA9DB5F6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2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A688-DB8D-4536-AE31-0A6F45031E4B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F4C6-1878-4392-B6DC-5CA9DB5F6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98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A688-DB8D-4536-AE31-0A6F45031E4B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F4C6-1878-4392-B6DC-5CA9DB5F6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7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A688-DB8D-4536-AE31-0A6F45031E4B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F4C6-1878-4392-B6DC-5CA9DB5F6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7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A688-DB8D-4536-AE31-0A6F45031E4B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F4C6-1878-4392-B6DC-5CA9DB5F6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0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A688-DB8D-4536-AE31-0A6F45031E4B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F4C6-1878-4392-B6DC-5CA9DB5F6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9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BA688-DB8D-4536-AE31-0A6F45031E4B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EF4C6-1878-4392-B6DC-5CA9DB5F6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9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5131"/>
            <a:ext cx="9143998" cy="2380826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/>
            </a:r>
            <a:b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</a:br>
            <a:r>
              <a:rPr lang="ro-RO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/>
            </a:r>
            <a:br>
              <a:rPr lang="ro-RO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</a:br>
            <a:r>
              <a:rPr lang="ro-RO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/>
            </a:r>
            <a:br>
              <a:rPr lang="ro-RO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</a:br>
            <a:r>
              <a:rPr lang="ro-RO" sz="24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/>
            </a:r>
            <a:br>
              <a:rPr lang="ro-RO" sz="24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</a:br>
            <a:r>
              <a:rPr lang="en-US" sz="2400" b="1" smtClean="0">
                <a:solidFill>
                  <a:schemeClr val="bg1"/>
                </a:solidFill>
                <a:latin typeface="+mn-lt"/>
              </a:rPr>
              <a:t>LIVE(RO) 1 </a:t>
            </a:r>
            <a:br>
              <a:rPr lang="en-US" sz="2400" b="1" smtClean="0">
                <a:solidFill>
                  <a:schemeClr val="bg1"/>
                </a:solidFill>
                <a:latin typeface="+mn-lt"/>
              </a:rPr>
            </a:br>
            <a:r>
              <a:rPr lang="en-US" sz="2400" b="1" smtClean="0">
                <a:solidFill>
                  <a:schemeClr val="bg1"/>
                </a:solidFill>
                <a:latin typeface="+mn-lt"/>
              </a:rPr>
              <a:t>Formarea personalului medical din România pentru screeningul populațional al infecțiilor cronice cu virusuri hepatitice B/C/D</a:t>
            </a:r>
            <a:r>
              <a:rPr lang="en-US" sz="1350" b="1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en-US" sz="1350" b="1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en-US" sz="1350" b="1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en-US" sz="1350" b="1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en-US" sz="900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en-US" sz="900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en-US" sz="1050" dirty="0">
                <a:solidFill>
                  <a:schemeClr val="bg1"/>
                </a:solidFill>
                <a:latin typeface="+mn-lt"/>
              </a:rPr>
              <a:t/>
            </a:r>
            <a:br>
              <a:rPr lang="en-US" sz="1050" dirty="0">
                <a:solidFill>
                  <a:schemeClr val="bg1"/>
                </a:solidFill>
                <a:latin typeface="+mn-lt"/>
              </a:rPr>
            </a:br>
            <a:r>
              <a:rPr lang="en-US" sz="1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/>
            </a:r>
            <a:br>
              <a:rPr lang="en-US" sz="1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</a:br>
            <a:r>
              <a:rPr lang="ro-RO" sz="1200" dirty="0">
                <a:solidFill>
                  <a:schemeClr val="bg1"/>
                </a:solidFill>
                <a:latin typeface="+mn-lt"/>
              </a:rPr>
              <a:t>Proiect cofinanţat prin</a:t>
            </a:r>
            <a:r>
              <a:rPr lang="ro-RO" sz="12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o-RO" sz="1200" dirty="0">
                <a:solidFill>
                  <a:schemeClr val="bg1"/>
                </a:solidFill>
                <a:latin typeface="+mn-lt"/>
              </a:rPr>
              <a:t>Fondul Social European, Programul Operaţional Capital Uman 2014-2020</a:t>
            </a:r>
            <a:r>
              <a:rPr lang="ro-RO" sz="1013" dirty="0">
                <a:solidFill>
                  <a:srgbClr val="0070C0"/>
                </a:solidFill>
                <a:latin typeface="+mn-lt"/>
              </a:rPr>
              <a:t/>
            </a:r>
            <a:br>
              <a:rPr lang="ro-RO" sz="1013" dirty="0">
                <a:solidFill>
                  <a:srgbClr val="0070C0"/>
                </a:solidFill>
                <a:latin typeface="+mn-lt"/>
              </a:rPr>
            </a:br>
            <a:endParaRPr lang="en-US" sz="1350" b="1" dirty="0">
              <a:latin typeface="+mn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066EFD9-36AF-4BBD-AD25-EC9B130664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25131"/>
          </a:xfrm>
          <a:prstGeom prst="rect">
            <a:avLst/>
          </a:prstGeom>
        </p:spPr>
      </p:pic>
      <p:pic>
        <p:nvPicPr>
          <p:cNvPr id="8" name="Picture 7" descr="C:\Users\COPSI\AppData\Local\Microsoft\Windows\INetCache\Content.Word\ANTET ICF.JPG">
            <a:extLst>
              <a:ext uri="{FF2B5EF4-FFF2-40B4-BE49-F238E27FC236}">
                <a16:creationId xmlns:a16="http://schemas.microsoft.com/office/drawing/2014/main" xmlns="" id="{4570B67E-9269-4248-9F90-5C41C8F2FB5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67150"/>
            <a:ext cx="9143999" cy="12763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9211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>
            <a:extLst>
              <a:ext uri="{FF2B5EF4-FFF2-40B4-BE49-F238E27FC236}">
                <a16:creationId xmlns:a16="http://schemas.microsoft.com/office/drawing/2014/main" xmlns="" id="{8750A632-6FE7-4406-BC94-50568DA51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94" y="162089"/>
            <a:ext cx="1040037" cy="83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xmlns="" id="{4D32A8DA-F79F-4706-90DF-AD871E84C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11" y="162090"/>
            <a:ext cx="824379" cy="743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>
            <a:extLst>
              <a:ext uri="{FF2B5EF4-FFF2-40B4-BE49-F238E27FC236}">
                <a16:creationId xmlns:a16="http://schemas.microsoft.com/office/drawing/2014/main" xmlns="" id="{8BA8B654-CCC8-441E-8E02-A5DA93CFC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03" y="162090"/>
            <a:ext cx="948204" cy="78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spect="1"/>
          </p:cNvSpPr>
          <p:nvPr/>
        </p:nvSpPr>
        <p:spPr>
          <a:xfrm>
            <a:off x="566531" y="2216423"/>
            <a:ext cx="831610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/>
          </a:p>
          <a:p>
            <a:endParaRPr lang="en-GB" sz="1050" dirty="0"/>
          </a:p>
        </p:txBody>
      </p:sp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4" y="4324350"/>
            <a:ext cx="876300" cy="685800"/>
          </a:xfrm>
          <a:prstGeom prst="rect">
            <a:avLst/>
          </a:prstGeom>
          <a:noFill/>
        </p:spPr>
      </p:pic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762001" y="1047750"/>
            <a:ext cx="7483906" cy="35052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en-GB" sz="1600" b="1"/>
              <a:t>Rezultate </a:t>
            </a:r>
            <a:r>
              <a:rPr lang="en-GB" sz="1600" b="1" smtClean="0"/>
              <a:t>așteptate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GB" sz="1200"/>
              <a:t>Metodologie de formare a personalului medical pentru screening-ul hepatitelor virale B/C/D </a:t>
            </a:r>
            <a:r>
              <a:rPr lang="en-GB" sz="1200" smtClean="0"/>
              <a:t>creditată </a:t>
            </a:r>
            <a:r>
              <a:rPr lang="en-GB" sz="1200"/>
              <a:t>la nivel de Colegiul Medicilor </a:t>
            </a:r>
            <a:r>
              <a:rPr lang="en-GB" sz="1200" smtClean="0"/>
              <a:t>și OAMGMAMR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GB" sz="1200" smtClean="0"/>
              <a:t>Curriculum </a:t>
            </a:r>
            <a:r>
              <a:rPr lang="en-GB" sz="1200"/>
              <a:t>de formare pentru screening-ul hepatitelor virale </a:t>
            </a:r>
            <a:r>
              <a:rPr lang="en-GB" sz="1200" smtClean="0"/>
              <a:t>B/C/D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GB" sz="1200"/>
              <a:t>Plan de organizare al seminariilor de </a:t>
            </a:r>
            <a:r>
              <a:rPr lang="en-GB" sz="1200" smtClean="0"/>
              <a:t>formare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GB" sz="1200" smtClean="0"/>
              <a:t>Listă </a:t>
            </a:r>
            <a:r>
              <a:rPr lang="en-GB" sz="1200"/>
              <a:t>de formatori </a:t>
            </a:r>
            <a:r>
              <a:rPr lang="en-GB" sz="1200" smtClean="0"/>
              <a:t>avizată </a:t>
            </a:r>
            <a:r>
              <a:rPr lang="en-GB" sz="1200"/>
              <a:t>la nivel de </a:t>
            </a:r>
            <a:r>
              <a:rPr lang="en-GB" sz="1200" smtClean="0"/>
              <a:t>proiect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GB" sz="1200"/>
              <a:t>Suport de </a:t>
            </a:r>
            <a:r>
              <a:rPr lang="en-GB" sz="1200" smtClean="0"/>
              <a:t>curs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GB" sz="1200"/>
              <a:t>Metodologie de </a:t>
            </a:r>
            <a:r>
              <a:rPr lang="en-GB" sz="1200" smtClean="0"/>
              <a:t>selecție </a:t>
            </a:r>
            <a:r>
              <a:rPr lang="en-GB" sz="1200"/>
              <a:t>a membrilor grupului </a:t>
            </a:r>
            <a:r>
              <a:rPr lang="en-GB" sz="1200" smtClean="0"/>
              <a:t>țintă </a:t>
            </a:r>
            <a:r>
              <a:rPr lang="en-GB" sz="1200"/>
              <a:t>cu respectarea principiilor </a:t>
            </a:r>
            <a:r>
              <a:rPr lang="en-GB" sz="1200" smtClean="0"/>
              <a:t>egalității </a:t>
            </a:r>
            <a:r>
              <a:rPr lang="en-GB" sz="1200"/>
              <a:t>de </a:t>
            </a:r>
            <a:r>
              <a:rPr lang="en-GB" sz="1200" smtClean="0"/>
              <a:t>șanse și nediscriminării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GB" sz="1200"/>
              <a:t>Contracte de servicii de organizare seminarii de </a:t>
            </a:r>
            <a:r>
              <a:rPr lang="en-GB" sz="1200" smtClean="0"/>
              <a:t>formare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it-IT" sz="1200"/>
              <a:t>Creditarea programului de formare de </a:t>
            </a:r>
            <a:r>
              <a:rPr lang="it-IT" sz="1200" smtClean="0"/>
              <a:t>către </a:t>
            </a:r>
            <a:r>
              <a:rPr lang="it-IT" sz="1200"/>
              <a:t>Colegiul </a:t>
            </a:r>
            <a:r>
              <a:rPr lang="it-IT" sz="1200" smtClean="0"/>
              <a:t>Medicilor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GB" sz="1200"/>
              <a:t>Creditarea programului de formare de </a:t>
            </a:r>
            <a:r>
              <a:rPr lang="en-GB" sz="1200" smtClean="0"/>
              <a:t>către </a:t>
            </a:r>
            <a:r>
              <a:rPr lang="en-GB" sz="1200"/>
              <a:t>Ordinul </a:t>
            </a:r>
            <a:r>
              <a:rPr lang="en-GB" sz="1200" smtClean="0"/>
              <a:t>Asistenților Medicali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it-IT" sz="1200"/>
              <a:t>330 de dosare de </a:t>
            </a:r>
            <a:r>
              <a:rPr lang="it-IT" sz="1200" smtClean="0"/>
              <a:t>înregistrare în </a:t>
            </a:r>
            <a:r>
              <a:rPr lang="it-IT" sz="1200"/>
              <a:t>grupul </a:t>
            </a:r>
            <a:r>
              <a:rPr lang="it-IT" sz="1200" smtClean="0"/>
              <a:t>țintă complete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it-IT" sz="1200"/>
              <a:t>297 de membri grup </a:t>
            </a:r>
            <a:r>
              <a:rPr lang="it-IT" sz="1200" smtClean="0"/>
              <a:t>țintă selectați </a:t>
            </a:r>
            <a:r>
              <a:rPr lang="it-IT" sz="1200"/>
              <a:t>din regiuni mai </a:t>
            </a:r>
            <a:r>
              <a:rPr lang="it-IT" sz="1200" smtClean="0"/>
              <a:t>puțin dezvoltate</a:t>
            </a:r>
          </a:p>
        </p:txBody>
      </p:sp>
    </p:spTree>
    <p:extLst>
      <p:ext uri="{BB962C8B-B14F-4D97-AF65-F5344CB8AC3E}">
        <p14:creationId xmlns:p14="http://schemas.microsoft.com/office/powerpoint/2010/main" val="3490102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>
            <a:extLst>
              <a:ext uri="{FF2B5EF4-FFF2-40B4-BE49-F238E27FC236}">
                <a16:creationId xmlns:a16="http://schemas.microsoft.com/office/drawing/2014/main" xmlns="" id="{8750A632-6FE7-4406-BC94-50568DA51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94" y="162089"/>
            <a:ext cx="1040037" cy="83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xmlns="" id="{4D32A8DA-F79F-4706-90DF-AD871E84C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11" y="162090"/>
            <a:ext cx="824379" cy="743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>
            <a:extLst>
              <a:ext uri="{FF2B5EF4-FFF2-40B4-BE49-F238E27FC236}">
                <a16:creationId xmlns:a16="http://schemas.microsoft.com/office/drawing/2014/main" xmlns="" id="{8BA8B654-CCC8-441E-8E02-A5DA93CFC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03" y="162090"/>
            <a:ext cx="948204" cy="78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spect="1"/>
          </p:cNvSpPr>
          <p:nvPr/>
        </p:nvSpPr>
        <p:spPr>
          <a:xfrm>
            <a:off x="566531" y="2216423"/>
            <a:ext cx="831610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/>
          </a:p>
          <a:p>
            <a:endParaRPr lang="en-GB" sz="1050" dirty="0"/>
          </a:p>
        </p:txBody>
      </p:sp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4" y="4324350"/>
            <a:ext cx="876300" cy="685800"/>
          </a:xfrm>
          <a:prstGeom prst="rect">
            <a:avLst/>
          </a:prstGeom>
          <a:noFill/>
        </p:spPr>
      </p:pic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762001" y="1047750"/>
            <a:ext cx="7483906" cy="36576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en-GB" sz="1400" b="1"/>
              <a:t>Rezultate </a:t>
            </a:r>
            <a:r>
              <a:rPr lang="en-GB" sz="1400" b="1" smtClean="0"/>
              <a:t>așteptate</a:t>
            </a:r>
          </a:p>
          <a:p>
            <a:pPr algn="just"/>
            <a:endParaRPr lang="en-GB" sz="1400" b="1" smtClean="0"/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GB" sz="1200"/>
              <a:t>33 de membri grup tinta selectati din B-If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GB" sz="1200"/>
              <a:t>28 Grupe de aproximativ 12 persoane participante la programul de </a:t>
            </a:r>
            <a:r>
              <a:rPr lang="en-GB" sz="1200" smtClean="0"/>
              <a:t>formare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GB" sz="1200" smtClean="0"/>
              <a:t>Liste </a:t>
            </a:r>
            <a:r>
              <a:rPr lang="en-GB" sz="1200"/>
              <a:t>de prezenta la cursurile de </a:t>
            </a:r>
            <a:r>
              <a:rPr lang="en-GB" sz="1200" smtClean="0"/>
              <a:t>formare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GB" sz="1200"/>
              <a:t>290 diplome de certificare EMC pentru imbunatatirea competentelor (aprox. 88% din total selectati</a:t>
            </a:r>
            <a:r>
              <a:rPr lang="en-GB" sz="1200" smtClean="0"/>
              <a:t>)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it-IT" sz="1200"/>
              <a:t>Contract servicii de organizare conferinta lansare strategie si actiuni de </a:t>
            </a:r>
            <a:r>
              <a:rPr lang="it-IT" sz="1200" smtClean="0"/>
              <a:t>screening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GB" sz="1200"/>
              <a:t>Contract de campanii de publicitate – tv/radio/print – pentru informare, educare si </a:t>
            </a:r>
            <a:r>
              <a:rPr lang="en-GB" sz="1200" smtClean="0"/>
              <a:t>constientizare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GB" sz="1200"/>
              <a:t>Contract de campanii de publicitate – online – pentru informare, educare si </a:t>
            </a:r>
            <a:r>
              <a:rPr lang="en-GB" sz="1200" smtClean="0"/>
              <a:t>constientizare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GB" sz="1200"/>
              <a:t>Plan de management al proiectului, elaborat si actualizat pe toata perioada </a:t>
            </a:r>
            <a:r>
              <a:rPr lang="en-GB" sz="1200" smtClean="0"/>
              <a:t>proiectului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GB" sz="1200"/>
              <a:t>Incheierea contractelor de munca ale expertilor din </a:t>
            </a:r>
            <a:r>
              <a:rPr lang="en-GB" sz="1200" smtClean="0"/>
              <a:t>proiect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it-IT" sz="1200"/>
              <a:t>Realizarea in conditii de realitate, conformitate si legalitate a </a:t>
            </a:r>
            <a:r>
              <a:rPr lang="it-IT" sz="1200" smtClean="0"/>
              <a:t>platilor</a:t>
            </a:r>
          </a:p>
        </p:txBody>
      </p:sp>
    </p:spTree>
    <p:extLst>
      <p:ext uri="{BB962C8B-B14F-4D97-AF65-F5344CB8AC3E}">
        <p14:creationId xmlns:p14="http://schemas.microsoft.com/office/powerpoint/2010/main" val="1987923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>
            <a:extLst>
              <a:ext uri="{FF2B5EF4-FFF2-40B4-BE49-F238E27FC236}">
                <a16:creationId xmlns:a16="http://schemas.microsoft.com/office/drawing/2014/main" xmlns="" id="{8750A632-6FE7-4406-BC94-50568DA51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94" y="162089"/>
            <a:ext cx="1040037" cy="83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xmlns="" id="{4D32A8DA-F79F-4706-90DF-AD871E84C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11" y="162090"/>
            <a:ext cx="824379" cy="743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>
            <a:extLst>
              <a:ext uri="{FF2B5EF4-FFF2-40B4-BE49-F238E27FC236}">
                <a16:creationId xmlns:a16="http://schemas.microsoft.com/office/drawing/2014/main" xmlns="" id="{8BA8B654-CCC8-441E-8E02-A5DA93CFC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03" y="162090"/>
            <a:ext cx="948204" cy="78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spect="1"/>
          </p:cNvSpPr>
          <p:nvPr/>
        </p:nvSpPr>
        <p:spPr>
          <a:xfrm>
            <a:off x="566531" y="2216423"/>
            <a:ext cx="831610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/>
          </a:p>
          <a:p>
            <a:endParaRPr lang="en-GB" sz="1050" dirty="0"/>
          </a:p>
        </p:txBody>
      </p:sp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4" y="4324350"/>
            <a:ext cx="876300" cy="685800"/>
          </a:xfrm>
          <a:prstGeom prst="rect">
            <a:avLst/>
          </a:prstGeom>
          <a:noFill/>
        </p:spPr>
      </p:pic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762001" y="1047750"/>
            <a:ext cx="7483906" cy="34290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en-GB" sz="1600" b="1"/>
              <a:t>Rezultate </a:t>
            </a:r>
            <a:r>
              <a:rPr lang="en-GB" sz="1600" b="1" smtClean="0"/>
              <a:t>așteptate</a:t>
            </a:r>
          </a:p>
          <a:p>
            <a:pPr algn="just"/>
            <a:endParaRPr lang="en-GB" sz="1400" b="1" smtClean="0"/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it-IT" sz="1200"/>
              <a:t>64 </a:t>
            </a:r>
            <a:r>
              <a:rPr lang="it-IT" sz="1200" smtClean="0"/>
              <a:t>balanțe </a:t>
            </a:r>
            <a:r>
              <a:rPr lang="it-IT" sz="1200"/>
              <a:t>contabile lunare aferente </a:t>
            </a:r>
            <a:r>
              <a:rPr lang="it-IT" sz="1200" smtClean="0"/>
              <a:t>proiectului</a:t>
            </a:r>
            <a:endParaRPr lang="it-IT" sz="1200"/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GB" sz="1200" smtClean="0"/>
              <a:t>Întocmirea </a:t>
            </a:r>
            <a:r>
              <a:rPr lang="en-GB" sz="1200"/>
              <a:t>cererilor de </a:t>
            </a:r>
            <a:r>
              <a:rPr lang="en-GB" sz="1200" smtClean="0"/>
              <a:t>prefinanțare</a:t>
            </a:r>
            <a:r>
              <a:rPr lang="en-GB" sz="1200"/>
              <a:t>, plata </a:t>
            </a:r>
            <a:r>
              <a:rPr lang="en-GB" sz="1200" smtClean="0"/>
              <a:t>și </a:t>
            </a:r>
            <a:r>
              <a:rPr lang="en-GB" sz="1200"/>
              <a:t>rambursare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pt-BR" sz="1200" smtClean="0"/>
              <a:t>Întocmirea </a:t>
            </a:r>
            <a:r>
              <a:rPr lang="pt-BR" sz="1200"/>
              <a:t>rapoartelor tehnice de implementare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it-IT" sz="1200" smtClean="0"/>
              <a:t>Întâlniri </a:t>
            </a:r>
            <a:r>
              <a:rPr lang="it-IT" sz="1200"/>
              <a:t>de proiect lunare finalizate cu minute de </a:t>
            </a:r>
            <a:r>
              <a:rPr lang="it-IT" sz="1200" smtClean="0"/>
              <a:t>sedinte</a:t>
            </a:r>
            <a:endParaRPr lang="en-GB" sz="1200" smtClean="0"/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GB" sz="1200" smtClean="0"/>
              <a:t>Proceduri </a:t>
            </a:r>
            <a:r>
              <a:rPr lang="en-GB" sz="1200"/>
              <a:t>de achizitii publice realizate, contracte de </a:t>
            </a:r>
            <a:r>
              <a:rPr lang="en-GB" sz="1200" smtClean="0"/>
              <a:t>livrări </a:t>
            </a:r>
            <a:r>
              <a:rPr lang="en-GB" sz="1200"/>
              <a:t>de produse </a:t>
            </a:r>
            <a:r>
              <a:rPr lang="en-GB" sz="1200" smtClean="0"/>
              <a:t>și prestări </a:t>
            </a:r>
            <a:r>
              <a:rPr lang="en-GB" sz="1200"/>
              <a:t>de servicii </a:t>
            </a:r>
            <a:r>
              <a:rPr lang="en-GB" sz="1200" smtClean="0"/>
              <a:t>semnate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it-IT" sz="1200"/>
              <a:t>330 de medici </a:t>
            </a:r>
            <a:r>
              <a:rPr lang="it-IT" sz="1200" smtClean="0"/>
              <a:t>și asistenți </a:t>
            </a:r>
            <a:r>
              <a:rPr lang="it-IT" sz="1200"/>
              <a:t>medicali </a:t>
            </a:r>
            <a:r>
              <a:rPr lang="it-IT" sz="1200" smtClean="0"/>
              <a:t>selectați în </a:t>
            </a:r>
            <a:r>
              <a:rPr lang="it-IT" sz="1200"/>
              <a:t>grupul </a:t>
            </a:r>
            <a:r>
              <a:rPr lang="it-IT" sz="1200" smtClean="0"/>
              <a:t>țintă </a:t>
            </a:r>
            <a:r>
              <a:rPr lang="it-IT" sz="1200"/>
              <a:t>la nivel </a:t>
            </a:r>
            <a:r>
              <a:rPr lang="it-IT" sz="1200" smtClean="0"/>
              <a:t>național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it-IT" sz="1200"/>
              <a:t>290 de medici </a:t>
            </a:r>
            <a:r>
              <a:rPr lang="it-IT" sz="1200" smtClean="0"/>
              <a:t>și asistenți </a:t>
            </a:r>
            <a:r>
              <a:rPr lang="it-IT" sz="1200"/>
              <a:t>medicali </a:t>
            </a:r>
            <a:r>
              <a:rPr lang="it-IT" sz="1200" smtClean="0"/>
              <a:t>certificați </a:t>
            </a:r>
            <a:r>
              <a:rPr lang="it-IT" sz="1200"/>
              <a:t>pentru </a:t>
            </a:r>
            <a:r>
              <a:rPr lang="it-IT" sz="1200" smtClean="0"/>
              <a:t>îmbunătățirea compețentelor </a:t>
            </a:r>
            <a:r>
              <a:rPr lang="it-IT" sz="1200"/>
              <a:t>(</a:t>
            </a:r>
            <a:r>
              <a:rPr lang="it-IT" sz="1200" smtClean="0"/>
              <a:t>aproximativ </a:t>
            </a:r>
            <a:r>
              <a:rPr lang="it-IT" sz="1200"/>
              <a:t>88</a:t>
            </a:r>
            <a:r>
              <a:rPr lang="it-IT" sz="1200" smtClean="0"/>
              <a:t>% din totalul paticipanților la cursurile de formare)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pt-BR" sz="1200" b="1" smtClean="0"/>
          </a:p>
        </p:txBody>
      </p:sp>
    </p:spTree>
    <p:extLst>
      <p:ext uri="{BB962C8B-B14F-4D97-AF65-F5344CB8AC3E}">
        <p14:creationId xmlns:p14="http://schemas.microsoft.com/office/powerpoint/2010/main" val="3323475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5131"/>
            <a:ext cx="9143998" cy="2380826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/>
            </a:r>
            <a:b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</a:br>
            <a:r>
              <a:rPr lang="ro-RO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/>
            </a:r>
            <a:br>
              <a:rPr lang="ro-RO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</a:br>
            <a:r>
              <a:rPr lang="ro-RO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  <a:t/>
            </a:r>
            <a:br>
              <a:rPr lang="ro-RO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rebuchet MS" panose="020B0603020202020204" pitchFamily="34" charset="0"/>
              </a:rPr>
            </a:br>
            <a:r>
              <a:rPr lang="ro-RO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/>
            </a:r>
            <a:br>
              <a:rPr lang="ro-RO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</a:br>
            <a:r>
              <a:rPr lang="en-US" sz="2400" b="1" dirty="0">
                <a:solidFill>
                  <a:schemeClr val="bg1"/>
                </a:solidFill>
                <a:latin typeface="+mn-lt"/>
              </a:rPr>
              <a:t>LIVE(RO) 1 </a:t>
            </a:r>
            <a:br>
              <a:rPr lang="en-US" sz="2400" b="1" dirty="0">
                <a:solidFill>
                  <a:schemeClr val="bg1"/>
                </a:solidFill>
                <a:latin typeface="+mn-lt"/>
              </a:rPr>
            </a:br>
            <a:r>
              <a:rPr lang="en-US" sz="2400" b="1" dirty="0" err="1">
                <a:solidFill>
                  <a:schemeClr val="bg1"/>
                </a:solidFill>
                <a:latin typeface="+mn-lt"/>
              </a:rPr>
              <a:t>Formarea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+mn-lt"/>
              </a:rPr>
              <a:t>personalului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 medical din </a:t>
            </a:r>
            <a:r>
              <a:rPr lang="en-US" sz="2400" b="1" dirty="0" err="1">
                <a:solidFill>
                  <a:schemeClr val="bg1"/>
                </a:solidFill>
                <a:latin typeface="+mn-lt"/>
              </a:rPr>
              <a:t>România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+mn-lt"/>
              </a:rPr>
              <a:t>pentru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+mn-lt"/>
              </a:rPr>
              <a:t>screeningul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+mn-lt"/>
              </a:rPr>
              <a:t>populațional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 al </a:t>
            </a:r>
            <a:r>
              <a:rPr lang="en-US" sz="2400" b="1" dirty="0" err="1">
                <a:solidFill>
                  <a:schemeClr val="bg1"/>
                </a:solidFill>
                <a:latin typeface="+mn-lt"/>
              </a:rPr>
              <a:t>infecțiilor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+mn-lt"/>
              </a:rPr>
              <a:t>cronice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 cu </a:t>
            </a:r>
            <a:r>
              <a:rPr lang="en-US" sz="2400" b="1" dirty="0" err="1">
                <a:solidFill>
                  <a:schemeClr val="bg1"/>
                </a:solidFill>
                <a:latin typeface="+mn-lt"/>
              </a:rPr>
              <a:t>virusuri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+mn-lt"/>
              </a:rPr>
              <a:t>hepatitice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 B/C/D</a:t>
            </a:r>
            <a:r>
              <a:rPr lang="en-US" sz="1350" b="1" dirty="0">
                <a:solidFill>
                  <a:schemeClr val="bg1"/>
                </a:solidFill>
                <a:latin typeface="+mn-lt"/>
              </a:rPr>
              <a:t/>
            </a:r>
            <a:br>
              <a:rPr lang="en-US" sz="1350" b="1" dirty="0">
                <a:solidFill>
                  <a:schemeClr val="bg1"/>
                </a:solidFill>
                <a:latin typeface="+mn-lt"/>
              </a:rPr>
            </a:br>
            <a:r>
              <a:rPr lang="en-US" sz="1350" b="1" dirty="0">
                <a:solidFill>
                  <a:schemeClr val="bg1"/>
                </a:solidFill>
                <a:latin typeface="+mn-lt"/>
              </a:rPr>
              <a:t/>
            </a:r>
            <a:br>
              <a:rPr lang="en-US" sz="1350" b="1" dirty="0">
                <a:solidFill>
                  <a:schemeClr val="bg1"/>
                </a:solidFill>
                <a:latin typeface="+mn-lt"/>
              </a:rPr>
            </a:br>
            <a:r>
              <a:rPr lang="en-US" sz="900" dirty="0">
                <a:solidFill>
                  <a:schemeClr val="bg1"/>
                </a:solidFill>
                <a:latin typeface="+mn-lt"/>
              </a:rPr>
              <a:t/>
            </a:r>
            <a:br>
              <a:rPr lang="en-US" sz="900" dirty="0">
                <a:solidFill>
                  <a:schemeClr val="bg1"/>
                </a:solidFill>
                <a:latin typeface="+mn-lt"/>
              </a:rPr>
            </a:br>
            <a:r>
              <a:rPr lang="en-US" sz="1050" dirty="0">
                <a:solidFill>
                  <a:schemeClr val="bg1"/>
                </a:solidFill>
                <a:latin typeface="+mn-lt"/>
              </a:rPr>
              <a:t/>
            </a:r>
            <a:br>
              <a:rPr lang="en-US" sz="1050" dirty="0">
                <a:solidFill>
                  <a:schemeClr val="bg1"/>
                </a:solidFill>
                <a:latin typeface="+mn-lt"/>
              </a:rPr>
            </a:br>
            <a:r>
              <a:rPr lang="en-US" sz="1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/>
            </a:r>
            <a:br>
              <a:rPr lang="en-US" sz="1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</a:br>
            <a:r>
              <a:rPr lang="ro-RO" sz="1200" dirty="0">
                <a:solidFill>
                  <a:schemeClr val="bg1"/>
                </a:solidFill>
                <a:latin typeface="+mn-lt"/>
              </a:rPr>
              <a:t>Proiect cofinanţat prin</a:t>
            </a:r>
            <a:r>
              <a:rPr lang="ro-RO" sz="12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o-RO" sz="1200" dirty="0">
                <a:solidFill>
                  <a:schemeClr val="bg1"/>
                </a:solidFill>
                <a:latin typeface="+mn-lt"/>
              </a:rPr>
              <a:t>Fondul Social European, Programul Operaţional Capital Uman 2014-2020</a:t>
            </a:r>
            <a:r>
              <a:rPr lang="ro-RO" sz="1013" dirty="0">
                <a:solidFill>
                  <a:srgbClr val="0070C0"/>
                </a:solidFill>
                <a:latin typeface="+mn-lt"/>
              </a:rPr>
              <a:t/>
            </a:r>
            <a:br>
              <a:rPr lang="ro-RO" sz="1013" dirty="0">
                <a:solidFill>
                  <a:srgbClr val="0070C0"/>
                </a:solidFill>
                <a:latin typeface="+mn-lt"/>
              </a:rPr>
            </a:br>
            <a:endParaRPr lang="en-US" sz="1350" b="1" dirty="0">
              <a:latin typeface="+mn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066EFD9-36AF-4BBD-AD25-EC9B130664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25131"/>
          </a:xfrm>
          <a:prstGeom prst="rect">
            <a:avLst/>
          </a:prstGeom>
        </p:spPr>
      </p:pic>
      <p:pic>
        <p:nvPicPr>
          <p:cNvPr id="8" name="Picture 7" descr="C:\Users\COPSI\AppData\Local\Microsoft\Windows\INetCache\Content.Word\ANTET ICF.JPG">
            <a:extLst>
              <a:ext uri="{FF2B5EF4-FFF2-40B4-BE49-F238E27FC236}">
                <a16:creationId xmlns:a16="http://schemas.microsoft.com/office/drawing/2014/main" xmlns="" id="{4570B67E-9269-4248-9F90-5C41C8F2FB5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67150"/>
            <a:ext cx="9143999" cy="12763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5786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>
            <a:extLst>
              <a:ext uri="{FF2B5EF4-FFF2-40B4-BE49-F238E27FC236}">
                <a16:creationId xmlns:a16="http://schemas.microsoft.com/office/drawing/2014/main" xmlns="" id="{8750A632-6FE7-4406-BC94-50568DA51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94" y="162089"/>
            <a:ext cx="1040037" cy="83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xmlns="" id="{4D32A8DA-F79F-4706-90DF-AD871E84C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11" y="162090"/>
            <a:ext cx="824379" cy="743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>
            <a:extLst>
              <a:ext uri="{FF2B5EF4-FFF2-40B4-BE49-F238E27FC236}">
                <a16:creationId xmlns:a16="http://schemas.microsoft.com/office/drawing/2014/main" xmlns="" id="{8BA8B654-CCC8-441E-8E02-A5DA93CFC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03" y="162090"/>
            <a:ext cx="948204" cy="78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spect="1"/>
          </p:cNvSpPr>
          <p:nvPr/>
        </p:nvSpPr>
        <p:spPr>
          <a:xfrm>
            <a:off x="566531" y="2216423"/>
            <a:ext cx="831610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/>
          </a:p>
          <a:p>
            <a:endParaRPr lang="en-GB" sz="1050" dirty="0"/>
          </a:p>
        </p:txBody>
      </p:sp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248150"/>
            <a:ext cx="876300" cy="6858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71413" y="1044304"/>
            <a:ext cx="7255307" cy="1261006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it-IT" sz="1800" b="1" smtClean="0">
                <a:latin typeface="+mn-lt"/>
              </a:rPr>
              <a:t/>
            </a:r>
            <a:br>
              <a:rPr lang="it-IT" sz="1800" b="1" smtClean="0">
                <a:latin typeface="+mn-lt"/>
              </a:rPr>
            </a:br>
            <a:r>
              <a:rPr lang="it-IT" sz="1800" b="1">
                <a:latin typeface="+mn-lt"/>
              </a:rPr>
              <a:t/>
            </a:r>
            <a:br>
              <a:rPr lang="it-IT" sz="1800" b="1">
                <a:latin typeface="+mn-lt"/>
              </a:rPr>
            </a:br>
            <a:r>
              <a:rPr lang="it-IT" sz="1800" b="1" smtClean="0">
                <a:latin typeface="+mn-lt"/>
              </a:rPr>
              <a:t/>
            </a:r>
            <a:br>
              <a:rPr lang="it-IT" sz="1800" b="1" smtClean="0">
                <a:latin typeface="+mn-lt"/>
              </a:rPr>
            </a:br>
            <a:r>
              <a:rPr lang="it-IT" sz="1800" b="1" smtClean="0">
                <a:latin typeface="+mn-lt"/>
              </a:rPr>
              <a:t/>
            </a:r>
            <a:br>
              <a:rPr lang="it-IT" sz="1800" b="1" smtClean="0">
                <a:latin typeface="+mn-lt"/>
              </a:rPr>
            </a:br>
            <a:r>
              <a:rPr lang="it-IT" sz="1800" b="1">
                <a:latin typeface="+mn-lt"/>
              </a:rPr>
              <a:t/>
            </a:r>
            <a:br>
              <a:rPr lang="it-IT" sz="1800" b="1">
                <a:latin typeface="+mn-lt"/>
              </a:rPr>
            </a:br>
            <a:r>
              <a:rPr lang="it-IT" sz="1800" b="1" smtClean="0">
                <a:latin typeface="+mn-lt"/>
              </a:rPr>
              <a:t/>
            </a:r>
            <a:br>
              <a:rPr lang="it-IT" sz="1800" b="1" smtClean="0">
                <a:latin typeface="+mn-lt"/>
              </a:rPr>
            </a:br>
            <a:r>
              <a:rPr lang="it-IT" sz="1800" b="1">
                <a:latin typeface="+mn-lt"/>
              </a:rPr>
              <a:t/>
            </a:r>
            <a:br>
              <a:rPr lang="it-IT" sz="1800" b="1">
                <a:latin typeface="+mn-lt"/>
              </a:rPr>
            </a:br>
            <a:r>
              <a:rPr lang="it-IT" sz="2000" b="1" smtClean="0">
                <a:latin typeface="+mn-lt"/>
              </a:rPr>
              <a:t/>
            </a:r>
            <a:br>
              <a:rPr lang="it-IT" sz="2000" b="1" smtClean="0">
                <a:latin typeface="+mn-lt"/>
              </a:rPr>
            </a:br>
            <a:r>
              <a:rPr lang="it-IT" sz="2000" b="1" smtClean="0">
                <a:latin typeface="+mn-lt"/>
              </a:rPr>
              <a:t/>
            </a:r>
            <a:br>
              <a:rPr lang="it-IT" sz="2000" b="1" smtClean="0">
                <a:latin typeface="+mn-lt"/>
              </a:rPr>
            </a:br>
            <a:r>
              <a:rPr lang="it-IT" sz="2000" b="1" smtClean="0">
                <a:latin typeface="+mn-lt"/>
              </a:rPr>
              <a:t/>
            </a:r>
            <a:br>
              <a:rPr lang="it-IT" sz="2000" b="1" smtClean="0">
                <a:latin typeface="+mn-lt"/>
              </a:rPr>
            </a:br>
            <a:r>
              <a:rPr lang="it-IT" sz="2000" b="1">
                <a:latin typeface="+mn-lt"/>
              </a:rPr>
              <a:t/>
            </a:r>
            <a:br>
              <a:rPr lang="it-IT" sz="2000" b="1">
                <a:latin typeface="+mn-lt"/>
              </a:rPr>
            </a:br>
            <a:r>
              <a:rPr lang="it-IT" sz="3600" b="1" smtClean="0">
                <a:solidFill>
                  <a:schemeClr val="bg1"/>
                </a:solidFill>
                <a:latin typeface="+mn-lt"/>
              </a:rPr>
              <a:t>LIVE(RO</a:t>
            </a:r>
            <a:r>
              <a:rPr lang="it-IT" sz="3600" b="1">
                <a:solidFill>
                  <a:schemeClr val="bg1"/>
                </a:solidFill>
                <a:latin typeface="+mn-lt"/>
              </a:rPr>
              <a:t>) 1 </a:t>
            </a:r>
            <a:r>
              <a:rPr lang="it-IT" sz="2000" b="1" smtClean="0">
                <a:solidFill>
                  <a:schemeClr val="bg1"/>
                </a:solidFill>
                <a:latin typeface="+mn-lt"/>
              </a:rPr>
              <a:t/>
            </a:r>
            <a:br>
              <a:rPr lang="it-IT" sz="2000" b="1" smtClean="0">
                <a:solidFill>
                  <a:schemeClr val="bg1"/>
                </a:solidFill>
                <a:latin typeface="+mn-lt"/>
              </a:rPr>
            </a:br>
            <a:r>
              <a:rPr lang="it-IT" sz="2000" b="1" smtClean="0">
                <a:solidFill>
                  <a:schemeClr val="bg1"/>
                </a:solidFill>
                <a:latin typeface="+mn-lt"/>
              </a:rPr>
              <a:t>Formarea </a:t>
            </a:r>
            <a:r>
              <a:rPr lang="it-IT" sz="2000" b="1">
                <a:solidFill>
                  <a:schemeClr val="bg1"/>
                </a:solidFill>
                <a:latin typeface="+mn-lt"/>
              </a:rPr>
              <a:t>personalului </a:t>
            </a:r>
            <a:r>
              <a:rPr lang="it-IT" sz="2000" b="1" smtClean="0">
                <a:solidFill>
                  <a:schemeClr val="bg1"/>
                </a:solidFill>
                <a:latin typeface="+mn-lt"/>
              </a:rPr>
              <a:t>medical </a:t>
            </a:r>
            <a:r>
              <a:rPr lang="en-GB" sz="2000" b="1" smtClean="0">
                <a:solidFill>
                  <a:schemeClr val="bg1"/>
                </a:solidFill>
                <a:latin typeface="+mn-lt"/>
              </a:rPr>
              <a:t>din </a:t>
            </a:r>
            <a:r>
              <a:rPr lang="en-GB" sz="2000" b="1">
                <a:solidFill>
                  <a:schemeClr val="bg1"/>
                </a:solidFill>
                <a:latin typeface="+mn-lt"/>
              </a:rPr>
              <a:t>Romania pentru </a:t>
            </a:r>
            <a:r>
              <a:rPr lang="en-GB" sz="2000" b="1" smtClean="0">
                <a:solidFill>
                  <a:schemeClr val="bg1"/>
                </a:solidFill>
                <a:latin typeface="+mn-lt"/>
              </a:rPr>
              <a:t>screeningul populational </a:t>
            </a:r>
            <a:r>
              <a:rPr lang="en-GB" sz="2000" b="1">
                <a:solidFill>
                  <a:schemeClr val="bg1"/>
                </a:solidFill>
                <a:latin typeface="+mn-lt"/>
              </a:rPr>
              <a:t>al </a:t>
            </a:r>
            <a:r>
              <a:rPr lang="en-GB" sz="2000" b="1" smtClean="0">
                <a:solidFill>
                  <a:schemeClr val="bg1"/>
                </a:solidFill>
                <a:latin typeface="+mn-lt"/>
              </a:rPr>
              <a:t>infecțiilor </a:t>
            </a:r>
            <a:r>
              <a:rPr lang="en-GB" sz="2000" b="1">
                <a:solidFill>
                  <a:schemeClr val="bg1"/>
                </a:solidFill>
                <a:latin typeface="+mn-lt"/>
              </a:rPr>
              <a:t>cronice cu </a:t>
            </a:r>
            <a:r>
              <a:rPr lang="en-GB" sz="2000" b="1" smtClean="0">
                <a:solidFill>
                  <a:schemeClr val="bg1"/>
                </a:solidFill>
                <a:latin typeface="+mn-lt"/>
              </a:rPr>
              <a:t>virusuri hepatitice B/C/D</a:t>
            </a:r>
            <a:r>
              <a:rPr lang="en-GB" sz="1800" b="1" smtClean="0">
                <a:latin typeface="+mn-lt"/>
              </a:rPr>
              <a:t/>
            </a:r>
            <a:br>
              <a:rPr lang="en-GB" sz="1800" b="1" smtClean="0">
                <a:latin typeface="+mn-lt"/>
              </a:rPr>
            </a:br>
            <a:endParaRPr lang="en-GB" sz="120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990600" y="2266019"/>
            <a:ext cx="7209054" cy="243933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o-RO" sz="1600"/>
              <a:t>Proiect cofinanţat prin</a:t>
            </a:r>
            <a:r>
              <a:rPr lang="en-US" sz="1600"/>
              <a:t> </a:t>
            </a:r>
            <a:r>
              <a:rPr lang="ro-RO" sz="1600"/>
              <a:t>Fondul Social European, Programul Operaţional Capital Uman 2014-2020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o-RO" sz="1600" b="1"/>
              <a:t>Axa prioritară 4: </a:t>
            </a:r>
            <a:r>
              <a:rPr lang="ro-RO" sz="1600"/>
              <a:t>Incluziunea socială şi combaterea sărăciei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GB" sz="1600" b="1" smtClean="0"/>
              <a:t>Prioritatea de investiții 9.iv  </a:t>
            </a:r>
            <a:r>
              <a:rPr lang="ro-RO" sz="1600" smtClean="0"/>
              <a:t>Creșterea </a:t>
            </a:r>
            <a:r>
              <a:rPr lang="ro-RO" sz="1600"/>
              <a:t>accesului la servicii accesibile, durabile și de înaltă calitate, inclusiv asistență medicală și servicii sociale de interes </a:t>
            </a:r>
            <a:r>
              <a:rPr lang="ro-RO" sz="1600" smtClean="0"/>
              <a:t>general</a:t>
            </a:r>
            <a:endParaRPr lang="en-GB" sz="160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fr-FR" sz="1600" b="1" smtClean="0"/>
              <a:t>Contract </a:t>
            </a:r>
            <a:r>
              <a:rPr lang="fr-FR" sz="1600" b="1"/>
              <a:t>de finanțare nr</a:t>
            </a:r>
            <a:r>
              <a:rPr lang="ro-RO" sz="1600" b="1"/>
              <a:t>:</a:t>
            </a:r>
            <a:r>
              <a:rPr lang="fr-FR" sz="1600" b="1"/>
              <a:t> </a:t>
            </a:r>
            <a:r>
              <a:rPr lang="fr-FR" sz="1600" smtClean="0"/>
              <a:t>POCU/308/4/9/120640</a:t>
            </a:r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2571459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>
            <a:extLst>
              <a:ext uri="{FF2B5EF4-FFF2-40B4-BE49-F238E27FC236}">
                <a16:creationId xmlns:a16="http://schemas.microsoft.com/office/drawing/2014/main" xmlns="" id="{8750A632-6FE7-4406-BC94-50568DA51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94" y="162089"/>
            <a:ext cx="1040037" cy="83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xmlns="" id="{4D32A8DA-F79F-4706-90DF-AD871E84C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11" y="162090"/>
            <a:ext cx="824379" cy="743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>
            <a:extLst>
              <a:ext uri="{FF2B5EF4-FFF2-40B4-BE49-F238E27FC236}">
                <a16:creationId xmlns:a16="http://schemas.microsoft.com/office/drawing/2014/main" xmlns="" id="{8BA8B654-CCC8-441E-8E02-A5DA93CFC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03" y="162090"/>
            <a:ext cx="948204" cy="78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spect="1"/>
          </p:cNvSpPr>
          <p:nvPr/>
        </p:nvSpPr>
        <p:spPr>
          <a:xfrm>
            <a:off x="566531" y="2216423"/>
            <a:ext cx="831610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/>
          </a:p>
          <a:p>
            <a:endParaRPr lang="en-GB" sz="1050" dirty="0"/>
          </a:p>
        </p:txBody>
      </p:sp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248150"/>
            <a:ext cx="876300" cy="6858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00836" y="1154937"/>
            <a:ext cx="7481164" cy="851186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GB" sz="1800" b="1" smtClean="0">
                <a:latin typeface="Trebuchet MS" panose="020B0603020202020204" pitchFamily="34" charset="0"/>
              </a:rPr>
              <a:t/>
            </a:r>
            <a:br>
              <a:rPr lang="en-GB" sz="1800" b="1" smtClean="0">
                <a:latin typeface="Trebuchet MS" panose="020B0603020202020204" pitchFamily="34" charset="0"/>
              </a:rPr>
            </a:br>
            <a:r>
              <a:rPr lang="en-GB" sz="1800" b="1" smtClean="0">
                <a:latin typeface="+mn-lt"/>
              </a:rPr>
              <a:t>BENEFICIAR: Institutul Clinic Fundeni</a:t>
            </a:r>
            <a:r>
              <a:rPr lang="en-GB" sz="1600" b="1" smtClean="0">
                <a:latin typeface="+mn-lt"/>
              </a:rPr>
              <a:t/>
            </a:r>
            <a:br>
              <a:rPr lang="en-GB" sz="1600" b="1" smtClean="0">
                <a:latin typeface="+mn-lt"/>
              </a:rPr>
            </a:br>
            <a:r>
              <a:rPr lang="en-GB" sz="1600" b="1" smtClean="0">
                <a:latin typeface="+mn-lt"/>
              </a:rPr>
              <a:t/>
            </a:r>
            <a:br>
              <a:rPr lang="en-GB" sz="1600" b="1" smtClean="0">
                <a:latin typeface="+mn-lt"/>
              </a:rPr>
            </a:br>
            <a:r>
              <a:rPr lang="en-GB" sz="1600" b="1" smtClean="0">
                <a:latin typeface="+mn-lt"/>
              </a:rPr>
              <a:t>PARTENER 1: </a:t>
            </a:r>
            <a:r>
              <a:rPr lang="en-GB" sz="1600" smtClean="0">
                <a:latin typeface="+mn-lt"/>
              </a:rPr>
              <a:t>Universitatea de Medicină și Farmacie “GRIGORE T. POPA”  din Iași</a:t>
            </a:r>
            <a:br>
              <a:rPr lang="en-GB" sz="1600" smtClean="0">
                <a:latin typeface="+mn-lt"/>
              </a:rPr>
            </a:br>
            <a:r>
              <a:rPr lang="en-GB" sz="1600" b="1" smtClean="0">
                <a:latin typeface="+mn-lt"/>
              </a:rPr>
              <a:t>PARTENER 2: </a:t>
            </a:r>
            <a:r>
              <a:rPr lang="en-GB" sz="1600" smtClean="0">
                <a:latin typeface="+mn-lt"/>
              </a:rPr>
              <a:t>Institutul Național de Sănătate Publică</a:t>
            </a:r>
            <a:endParaRPr lang="en-GB" sz="1600">
              <a:latin typeface="+mn-lt"/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838201" y="2216185"/>
            <a:ext cx="7407706" cy="2260565"/>
          </a:xfrm>
        </p:spPr>
        <p:txBody>
          <a:bodyPr>
            <a:noAutofit/>
          </a:bodyPr>
          <a:lstStyle/>
          <a:p>
            <a:pPr lvl="0" algn="l">
              <a:spcBef>
                <a:spcPct val="0"/>
              </a:spcBef>
            </a:pPr>
            <a:r>
              <a:rPr lang="en-US" sz="1400" b="1" i="1">
                <a:latin typeface="Trebuchet MS" panose="020B0603020202020204" pitchFamily="34" charset="0"/>
                <a:ea typeface="+mj-ea"/>
                <a:cs typeface="+mj-cs"/>
              </a:rPr>
              <a:t>Durata de implementare</a:t>
            </a:r>
            <a:r>
              <a:rPr lang="ro-RO" sz="1400" b="1" i="1">
                <a:latin typeface="Trebuchet MS" panose="020B0603020202020204" pitchFamily="34" charset="0"/>
                <a:ea typeface="+mj-ea"/>
                <a:cs typeface="+mj-cs"/>
              </a:rPr>
              <a:t> proiect</a:t>
            </a:r>
            <a:r>
              <a:rPr lang="en-US" sz="1400" b="1" i="1">
                <a:latin typeface="Trebuchet MS" panose="020B0603020202020204" pitchFamily="34" charset="0"/>
                <a:ea typeface="+mj-ea"/>
                <a:cs typeface="+mj-cs"/>
              </a:rPr>
              <a:t>: </a:t>
            </a:r>
          </a:p>
          <a:p>
            <a:pPr lvl="0" algn="l">
              <a:spcBef>
                <a:spcPct val="0"/>
              </a:spcBef>
            </a:pPr>
            <a:r>
              <a:rPr lang="en-US" sz="1400">
                <a:latin typeface="Trebuchet MS" panose="020B0603020202020204" pitchFamily="34" charset="0"/>
                <a:ea typeface="+mj-ea"/>
                <a:cs typeface="+mj-cs"/>
              </a:rPr>
              <a:t>64 de luni</a:t>
            </a:r>
            <a:r>
              <a:rPr lang="ro-RO" sz="1400">
                <a:latin typeface="Trebuchet MS" panose="020B0603020202020204" pitchFamily="34" charset="0"/>
                <a:ea typeface="+mj-ea"/>
                <a:cs typeface="+mj-cs"/>
              </a:rPr>
              <a:t>,</a:t>
            </a:r>
            <a:r>
              <a:rPr lang="en-US" sz="1400"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GB" sz="1400" smtClean="0">
                <a:latin typeface="Trebuchet MS" panose="020B0603020202020204" pitchFamily="34" charset="0"/>
                <a:ea typeface="+mj-ea"/>
                <a:cs typeface="+mj-cs"/>
              </a:rPr>
              <a:t>iulie </a:t>
            </a:r>
            <a:r>
              <a:rPr lang="en-US" sz="1400" smtClean="0">
                <a:latin typeface="Trebuchet MS" panose="020B0603020202020204" pitchFamily="34" charset="0"/>
                <a:ea typeface="+mj-ea"/>
                <a:cs typeface="+mj-cs"/>
              </a:rPr>
              <a:t>2018 </a:t>
            </a:r>
            <a:r>
              <a:rPr lang="ro-RO" sz="1400">
                <a:latin typeface="Trebuchet MS" panose="020B0603020202020204" pitchFamily="34" charset="0"/>
                <a:ea typeface="+mj-ea"/>
                <a:cs typeface="+mj-cs"/>
              </a:rPr>
              <a:t>- </a:t>
            </a:r>
            <a:r>
              <a:rPr lang="en-GB" sz="1400">
                <a:latin typeface="Trebuchet MS" panose="020B0603020202020204" pitchFamily="34" charset="0"/>
                <a:ea typeface="+mj-ea"/>
                <a:cs typeface="+mj-cs"/>
              </a:rPr>
              <a:t>noiembrie</a:t>
            </a:r>
            <a:r>
              <a:rPr lang="en-US" sz="1400">
                <a:latin typeface="Trebuchet MS" panose="020B0603020202020204" pitchFamily="34" charset="0"/>
                <a:ea typeface="+mj-ea"/>
                <a:cs typeface="+mj-cs"/>
              </a:rPr>
              <a:t> 202</a:t>
            </a:r>
            <a:r>
              <a:rPr lang="ro-RO" sz="1400" smtClean="0">
                <a:latin typeface="Trebuchet MS" panose="020B0603020202020204" pitchFamily="34" charset="0"/>
                <a:ea typeface="+mj-ea"/>
                <a:cs typeface="+mj-cs"/>
              </a:rPr>
              <a:t>3</a:t>
            </a:r>
            <a:endParaRPr lang="en-GB" sz="1400" smtClean="0">
              <a:latin typeface="Trebuchet MS" panose="020B0603020202020204" pitchFamily="34" charset="0"/>
              <a:ea typeface="+mj-ea"/>
              <a:cs typeface="+mj-cs"/>
            </a:endParaRPr>
          </a:p>
          <a:p>
            <a:pPr lvl="0" algn="l">
              <a:spcBef>
                <a:spcPct val="0"/>
              </a:spcBef>
            </a:pPr>
            <a:endParaRPr lang="ro-RO" sz="1400" b="1" i="1">
              <a:latin typeface="Trebuchet MS" panose="020B0603020202020204" pitchFamily="34" charset="0"/>
              <a:ea typeface="+mj-ea"/>
              <a:cs typeface="+mj-cs"/>
            </a:endParaRPr>
          </a:p>
          <a:p>
            <a:pPr lvl="0" algn="l">
              <a:spcBef>
                <a:spcPct val="0"/>
              </a:spcBef>
            </a:pPr>
            <a:r>
              <a:rPr lang="en-US" sz="1400" b="1" i="1">
                <a:latin typeface="Trebuchet MS" panose="020B0603020202020204" pitchFamily="34" charset="0"/>
                <a:ea typeface="+mj-ea"/>
                <a:cs typeface="+mj-cs"/>
              </a:rPr>
              <a:t>Valoarea totală proiect:</a:t>
            </a:r>
            <a:r>
              <a:rPr lang="en-US" sz="1400">
                <a:latin typeface="Trebuchet MS" panose="020B0603020202020204" pitchFamily="34" charset="0"/>
                <a:ea typeface="+mj-ea"/>
                <a:cs typeface="+mj-cs"/>
              </a:rPr>
              <a:t>	</a:t>
            </a:r>
            <a:endParaRPr lang="ro-RO" sz="1400">
              <a:latin typeface="Trebuchet MS" panose="020B0603020202020204" pitchFamily="34" charset="0"/>
              <a:ea typeface="+mj-ea"/>
              <a:cs typeface="+mj-cs"/>
            </a:endParaRPr>
          </a:p>
          <a:p>
            <a:pPr lvl="0" algn="l">
              <a:spcBef>
                <a:spcPct val="0"/>
              </a:spcBef>
            </a:pPr>
            <a:r>
              <a:rPr lang="en-GB" sz="1400">
                <a:latin typeface="Trebuchet MS" panose="020B0603020202020204" pitchFamily="34" charset="0"/>
                <a:ea typeface="+mj-ea"/>
                <a:cs typeface="+mj-cs"/>
              </a:rPr>
              <a:t>23,143,264.60</a:t>
            </a:r>
            <a:r>
              <a:rPr lang="en-US" sz="1400">
                <a:latin typeface="Trebuchet MS" panose="020B0603020202020204" pitchFamily="34" charset="0"/>
                <a:ea typeface="+mj-ea"/>
                <a:cs typeface="+mj-cs"/>
              </a:rPr>
              <a:t>  </a:t>
            </a:r>
            <a:r>
              <a:rPr lang="en-US" sz="1400" smtClean="0">
                <a:latin typeface="Trebuchet MS" panose="020B0603020202020204" pitchFamily="34" charset="0"/>
                <a:ea typeface="+mj-ea"/>
                <a:cs typeface="+mj-cs"/>
              </a:rPr>
              <a:t>lei</a:t>
            </a:r>
          </a:p>
          <a:p>
            <a:pPr lvl="0" algn="l">
              <a:spcBef>
                <a:spcPct val="0"/>
              </a:spcBef>
            </a:pPr>
            <a:endParaRPr lang="ro-RO" sz="1400" b="1" i="1">
              <a:latin typeface="Trebuchet MS" panose="020B0603020202020204" pitchFamily="34" charset="0"/>
              <a:ea typeface="+mj-ea"/>
              <a:cs typeface="+mj-cs"/>
            </a:endParaRPr>
          </a:p>
          <a:p>
            <a:pPr lvl="0" algn="l">
              <a:spcBef>
                <a:spcPct val="0"/>
              </a:spcBef>
            </a:pPr>
            <a:r>
              <a:rPr lang="en-US" sz="1400" b="1" i="1">
                <a:latin typeface="Trebuchet MS" panose="020B0603020202020204" pitchFamily="34" charset="0"/>
                <a:ea typeface="+mj-ea"/>
                <a:cs typeface="+mj-cs"/>
              </a:rPr>
              <a:t>Finanţare nerambursabilă:</a:t>
            </a:r>
            <a:endParaRPr lang="ro-RO" sz="1400" b="1" i="1">
              <a:latin typeface="Trebuchet MS" panose="020B0603020202020204" pitchFamily="34" charset="0"/>
              <a:ea typeface="+mj-ea"/>
              <a:cs typeface="+mj-cs"/>
            </a:endParaRPr>
          </a:p>
          <a:p>
            <a:pPr lvl="0" algn="l">
              <a:spcBef>
                <a:spcPct val="0"/>
              </a:spcBef>
            </a:pPr>
            <a:r>
              <a:rPr lang="it-IT" sz="1400">
                <a:latin typeface="Trebuchet MS" panose="020B0603020202020204" pitchFamily="34" charset="0"/>
                <a:ea typeface="+mj-ea"/>
                <a:cs typeface="+mj-cs"/>
              </a:rPr>
              <a:t>22,283,578.84 </a:t>
            </a:r>
            <a:r>
              <a:rPr lang="en-GB" sz="1400">
                <a:latin typeface="Trebuchet MS" panose="020B0603020202020204" pitchFamily="34" charset="0"/>
                <a:ea typeface="+mj-ea"/>
                <a:cs typeface="+mj-cs"/>
              </a:rPr>
              <a:t>(96,2854 % din valoarea </a:t>
            </a:r>
            <a:r>
              <a:rPr lang="en-GB" sz="1400" smtClean="0">
                <a:latin typeface="Trebuchet MS" panose="020B0603020202020204" pitchFamily="34" charset="0"/>
                <a:ea typeface="+mj-ea"/>
                <a:cs typeface="+mj-cs"/>
              </a:rPr>
              <a:t>eligibilă aprobată) </a:t>
            </a:r>
          </a:p>
          <a:p>
            <a:pPr lvl="0" algn="l">
              <a:spcBef>
                <a:spcPct val="0"/>
              </a:spcBef>
            </a:pPr>
            <a:endParaRPr lang="en-GB" sz="1400">
              <a:latin typeface="Trebuchet MS" panose="020B0603020202020204" pitchFamily="34" charset="0"/>
              <a:ea typeface="+mj-ea"/>
              <a:cs typeface="+mj-cs"/>
            </a:endParaRPr>
          </a:p>
          <a:p>
            <a:pPr lvl="0" algn="l">
              <a:spcBef>
                <a:spcPct val="0"/>
              </a:spcBef>
            </a:pPr>
            <a:r>
              <a:rPr lang="en-US" sz="1400" b="1" i="1">
                <a:latin typeface="Trebuchet MS" panose="020B0603020202020204" pitchFamily="34" charset="0"/>
                <a:ea typeface="+mj-ea"/>
                <a:cs typeface="+mj-cs"/>
              </a:rPr>
              <a:t>Contribuție proprie: </a:t>
            </a:r>
            <a:r>
              <a:rPr lang="en-US" sz="1400">
                <a:latin typeface="Trebuchet MS" panose="020B0603020202020204" pitchFamily="34" charset="0"/>
                <a:ea typeface="+mj-ea"/>
                <a:cs typeface="+mj-cs"/>
              </a:rPr>
              <a:t>	</a:t>
            </a:r>
            <a:endParaRPr lang="ro-RO" sz="1400">
              <a:latin typeface="Trebuchet MS" panose="020B0603020202020204" pitchFamily="34" charset="0"/>
              <a:ea typeface="+mj-ea"/>
              <a:cs typeface="+mj-cs"/>
            </a:endParaRPr>
          </a:p>
          <a:p>
            <a:pPr lvl="0" algn="l">
              <a:spcBef>
                <a:spcPct val="0"/>
              </a:spcBef>
            </a:pPr>
            <a:r>
              <a:rPr lang="it-IT" sz="1400">
                <a:latin typeface="Trebuchet MS" panose="020B0603020202020204" pitchFamily="34" charset="0"/>
                <a:ea typeface="+mj-ea"/>
                <a:cs typeface="+mj-cs"/>
              </a:rPr>
              <a:t>859,685.76 lei (</a:t>
            </a:r>
            <a:r>
              <a:rPr lang="en-GB" sz="1400">
                <a:latin typeface="Trebuchet MS" panose="020B0603020202020204" pitchFamily="34" charset="0"/>
                <a:ea typeface="+mj-ea"/>
                <a:cs typeface="+mj-cs"/>
              </a:rPr>
              <a:t>3,7146 % din valoarea </a:t>
            </a:r>
            <a:r>
              <a:rPr lang="en-GB" sz="1400" smtClean="0">
                <a:latin typeface="Trebuchet MS" panose="020B0603020202020204" pitchFamily="34" charset="0"/>
                <a:ea typeface="+mj-ea"/>
                <a:cs typeface="+mj-cs"/>
              </a:rPr>
              <a:t>eligibilă aprobată</a:t>
            </a:r>
            <a:r>
              <a:rPr lang="it-IT" sz="1400" smtClean="0">
                <a:latin typeface="Trebuchet MS" panose="020B0603020202020204" pitchFamily="34" charset="0"/>
                <a:ea typeface="+mj-ea"/>
                <a:cs typeface="+mj-cs"/>
              </a:rPr>
              <a:t>)</a:t>
            </a:r>
            <a:endParaRPr lang="en-GB" sz="1400">
              <a:latin typeface="Trebuchet MS" panose="020B06030202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20440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>
            <a:extLst>
              <a:ext uri="{FF2B5EF4-FFF2-40B4-BE49-F238E27FC236}">
                <a16:creationId xmlns:a16="http://schemas.microsoft.com/office/drawing/2014/main" xmlns="" id="{8750A632-6FE7-4406-BC94-50568DA51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94" y="162089"/>
            <a:ext cx="1040037" cy="83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xmlns="" id="{4D32A8DA-F79F-4706-90DF-AD871E84C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11" y="162090"/>
            <a:ext cx="824379" cy="743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>
            <a:extLst>
              <a:ext uri="{FF2B5EF4-FFF2-40B4-BE49-F238E27FC236}">
                <a16:creationId xmlns:a16="http://schemas.microsoft.com/office/drawing/2014/main" xmlns="" id="{8BA8B654-CCC8-441E-8E02-A5DA93CFC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03" y="162090"/>
            <a:ext cx="948204" cy="78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spect="1"/>
          </p:cNvSpPr>
          <p:nvPr/>
        </p:nvSpPr>
        <p:spPr>
          <a:xfrm>
            <a:off x="566531" y="2216423"/>
            <a:ext cx="831610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/>
          </a:p>
          <a:p>
            <a:endParaRPr lang="en-GB" sz="1050" dirty="0"/>
          </a:p>
        </p:txBody>
      </p:sp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248150"/>
            <a:ext cx="876300" cy="6858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44346" y="1276350"/>
            <a:ext cx="7255307" cy="3124200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en-GB" sz="1600"/>
              <a:t/>
            </a:r>
            <a:br>
              <a:rPr lang="en-GB" sz="1600"/>
            </a:br>
            <a:r>
              <a:rPr lang="en-GB" sz="1600"/>
              <a:t> </a:t>
            </a:r>
            <a:r>
              <a:rPr lang="en-GB" sz="1600" smtClean="0"/>
              <a:t/>
            </a:r>
            <a:br>
              <a:rPr lang="en-GB" sz="1600" smtClean="0"/>
            </a:br>
            <a:r>
              <a:rPr lang="en-GB" sz="1600"/>
              <a:t/>
            </a:r>
            <a:br>
              <a:rPr lang="en-GB" sz="1600"/>
            </a:br>
            <a:r>
              <a:rPr lang="en-GB" sz="1600" smtClean="0"/>
              <a:t/>
            </a:r>
            <a:br>
              <a:rPr lang="en-GB" sz="1600" smtClean="0"/>
            </a:br>
            <a:r>
              <a:rPr lang="en-GB" sz="1600"/>
              <a:t/>
            </a:r>
            <a:br>
              <a:rPr lang="en-GB" sz="1600"/>
            </a:br>
            <a:r>
              <a:rPr lang="en-GB" sz="1600" smtClean="0"/>
              <a:t/>
            </a:r>
            <a:br>
              <a:rPr lang="en-GB" sz="1600" smtClean="0"/>
            </a:br>
            <a:r>
              <a:rPr lang="en-GB" sz="1600"/>
              <a:t/>
            </a:r>
            <a:br>
              <a:rPr lang="en-GB" sz="1600"/>
            </a:br>
            <a:r>
              <a:rPr lang="en-GB" sz="1600" smtClean="0"/>
              <a:t/>
            </a:r>
            <a:br>
              <a:rPr lang="en-GB" sz="1600" smtClean="0"/>
            </a:br>
            <a:r>
              <a:rPr lang="en-GB" sz="1600"/>
              <a:t/>
            </a:r>
            <a:br>
              <a:rPr lang="en-GB" sz="1600"/>
            </a:br>
            <a:r>
              <a:rPr lang="en-GB" sz="1600" smtClean="0"/>
              <a:t/>
            </a:r>
            <a:br>
              <a:rPr lang="en-GB" sz="1600" smtClean="0"/>
            </a:br>
            <a:r>
              <a:rPr lang="en-GB" sz="1600"/>
              <a:t/>
            </a:r>
            <a:br>
              <a:rPr lang="en-GB" sz="1600"/>
            </a:br>
            <a:r>
              <a:rPr lang="en-GB" sz="1600" smtClean="0"/>
              <a:t/>
            </a:r>
            <a:br>
              <a:rPr lang="en-GB" sz="1600" smtClean="0"/>
            </a:br>
            <a:r>
              <a:rPr lang="en-GB" sz="1600" smtClean="0"/>
              <a:t/>
            </a:r>
            <a:br>
              <a:rPr lang="en-GB" sz="1600" smtClean="0"/>
            </a:br>
            <a:r>
              <a:rPr lang="en-GB" sz="1600"/>
              <a:t/>
            </a:r>
            <a:br>
              <a:rPr lang="en-GB" sz="1600"/>
            </a:br>
            <a:r>
              <a:rPr lang="en-GB" sz="1600"/>
              <a:t/>
            </a:r>
            <a:br>
              <a:rPr lang="en-GB" sz="1600"/>
            </a:br>
            <a:r>
              <a:rPr lang="en-GB" sz="1600" smtClean="0"/>
              <a:t/>
            </a:r>
            <a:br>
              <a:rPr lang="en-GB" sz="1600" smtClean="0"/>
            </a:br>
            <a:r>
              <a:rPr lang="en-GB" sz="1600" smtClean="0"/>
              <a:t/>
            </a:r>
            <a:br>
              <a:rPr lang="en-GB" sz="1600" smtClean="0"/>
            </a:br>
            <a:r>
              <a:rPr lang="en-GB" sz="1600"/>
              <a:t/>
            </a:r>
            <a:br>
              <a:rPr lang="en-GB" sz="1600"/>
            </a:br>
            <a:r>
              <a:rPr lang="en-GB" sz="1600" smtClean="0"/>
              <a:t/>
            </a:r>
            <a:br>
              <a:rPr lang="en-GB" sz="1600" smtClean="0"/>
            </a:br>
            <a:r>
              <a:rPr lang="en-GB" sz="1600"/>
              <a:t/>
            </a:r>
            <a:br>
              <a:rPr lang="en-GB" sz="1600"/>
            </a:br>
            <a:r>
              <a:rPr lang="en-GB" sz="1600" smtClean="0"/>
              <a:t/>
            </a:r>
            <a:br>
              <a:rPr lang="en-GB" sz="1600" smtClean="0"/>
            </a:br>
            <a:r>
              <a:rPr lang="en-GB" sz="1600"/>
              <a:t/>
            </a:r>
            <a:br>
              <a:rPr lang="en-GB" sz="1600"/>
            </a:br>
            <a:r>
              <a:rPr lang="en-GB" sz="1600" smtClean="0"/>
              <a:t/>
            </a:r>
            <a:br>
              <a:rPr lang="en-GB" sz="1600" smtClean="0"/>
            </a:br>
            <a:r>
              <a:rPr lang="en-GB" sz="1600"/>
              <a:t/>
            </a:r>
            <a:br>
              <a:rPr lang="en-GB" sz="1600"/>
            </a:br>
            <a:r>
              <a:rPr lang="en-GB" sz="1600" smtClean="0"/>
              <a:t/>
            </a:r>
            <a:br>
              <a:rPr lang="en-GB" sz="1600" smtClean="0"/>
            </a:br>
            <a:r>
              <a:rPr lang="en-GB" sz="1600"/>
              <a:t/>
            </a:r>
            <a:br>
              <a:rPr lang="en-GB" sz="1600"/>
            </a:br>
            <a:r>
              <a:rPr lang="en-GB" sz="1600" smtClean="0"/>
              <a:t/>
            </a:r>
            <a:br>
              <a:rPr lang="en-GB" sz="1600" smtClean="0"/>
            </a:br>
            <a:r>
              <a:rPr lang="en-GB" sz="1600"/>
              <a:t/>
            </a:r>
            <a:br>
              <a:rPr lang="en-GB" sz="1600"/>
            </a:br>
            <a:r>
              <a:rPr lang="en-GB" sz="1600" smtClean="0"/>
              <a:t/>
            </a:r>
            <a:br>
              <a:rPr lang="en-GB" sz="1600" smtClean="0"/>
            </a:br>
            <a:r>
              <a:rPr lang="en-GB" sz="1600"/>
              <a:t/>
            </a:r>
            <a:br>
              <a:rPr lang="en-GB" sz="1600"/>
            </a:br>
            <a:r>
              <a:rPr lang="en-GB" sz="1600"/>
              <a:t/>
            </a:r>
            <a:br>
              <a:rPr lang="en-GB" sz="1600"/>
            </a:br>
            <a:r>
              <a:rPr lang="en-GB" sz="2000" b="1" smtClean="0">
                <a:latin typeface="+mn-lt"/>
              </a:rPr>
              <a:t>Descrierea proiectului:</a:t>
            </a:r>
            <a:r>
              <a:rPr lang="en-GB" sz="1600" b="1" smtClean="0"/>
              <a:t/>
            </a:r>
            <a:br>
              <a:rPr lang="en-GB" sz="1600" b="1" smtClean="0"/>
            </a:br>
            <a:r>
              <a:rPr lang="en-GB" sz="1600"/>
              <a:t/>
            </a:r>
            <a:br>
              <a:rPr lang="en-GB" sz="1600"/>
            </a:br>
            <a:r>
              <a:rPr lang="en-GB" sz="1600" b="1" smtClean="0">
                <a:latin typeface="+mn-lt"/>
              </a:rPr>
              <a:t>Obiectivul proiectului</a:t>
            </a:r>
            <a:r>
              <a:rPr lang="en-GB" sz="1600" b="1">
                <a:latin typeface="+mn-lt"/>
              </a:rPr>
              <a:t>: </a:t>
            </a:r>
            <a:r>
              <a:rPr lang="en-GB" sz="1600" b="1" smtClean="0">
                <a:latin typeface="+mn-lt"/>
              </a:rPr>
              <a:t/>
            </a:r>
            <a:br>
              <a:rPr lang="en-GB" sz="1600" b="1" smtClean="0">
                <a:latin typeface="+mn-lt"/>
              </a:rPr>
            </a:br>
            <a:r>
              <a:rPr lang="en-GB" sz="1600" smtClean="0">
                <a:latin typeface="+mn-lt"/>
              </a:rPr>
              <a:t>OBIECTIVUL </a:t>
            </a:r>
            <a:r>
              <a:rPr lang="en-GB" sz="1600">
                <a:latin typeface="+mn-lt"/>
              </a:rPr>
              <a:t>GENERAL propus prin proiect este optimizarea accesului </a:t>
            </a:r>
            <a:r>
              <a:rPr lang="en-GB" sz="1600" smtClean="0">
                <a:latin typeface="+mn-lt"/>
              </a:rPr>
              <a:t>pacienților </a:t>
            </a:r>
            <a:r>
              <a:rPr lang="en-GB" sz="1600">
                <a:latin typeface="+mn-lt"/>
              </a:rPr>
              <a:t>la servicii medicale de calitate prin </a:t>
            </a:r>
            <a:r>
              <a:rPr lang="en-GB" sz="1600" smtClean="0">
                <a:latin typeface="+mn-lt"/>
              </a:rPr>
              <a:t>îmbunătățirea </a:t>
            </a:r>
            <a:r>
              <a:rPr lang="en-GB" sz="1600">
                <a:latin typeface="+mn-lt"/>
              </a:rPr>
              <a:t>nivelului de </a:t>
            </a:r>
            <a:r>
              <a:rPr lang="en-GB" sz="1600" smtClean="0">
                <a:latin typeface="+mn-lt"/>
              </a:rPr>
              <a:t>pregătire medicală dedicată depistării</a:t>
            </a:r>
            <a:r>
              <a:rPr lang="en-GB" sz="1600">
                <a:latin typeface="+mn-lt"/>
              </a:rPr>
              <a:t>, transmiterii pentru stadializare </a:t>
            </a:r>
            <a:r>
              <a:rPr lang="en-GB" sz="1600" smtClean="0">
                <a:latin typeface="+mn-lt"/>
              </a:rPr>
              <a:t>și </a:t>
            </a:r>
            <a:r>
              <a:rPr lang="en-GB" sz="1600">
                <a:latin typeface="+mn-lt"/>
              </a:rPr>
              <a:t>tratament a </a:t>
            </a:r>
            <a:r>
              <a:rPr lang="en-GB" sz="1600" smtClean="0">
                <a:latin typeface="+mn-lt"/>
              </a:rPr>
              <a:t>pacienților </a:t>
            </a:r>
            <a:r>
              <a:rPr lang="en-GB" sz="1600">
                <a:latin typeface="+mn-lt"/>
              </a:rPr>
              <a:t>cu boli hepatice cronice generate de virusuri hepatitice B/D/C, a </a:t>
            </a:r>
            <a:r>
              <a:rPr lang="en-GB" sz="1600" smtClean="0">
                <a:latin typeface="+mn-lt"/>
              </a:rPr>
              <a:t>specialiștilor </a:t>
            </a:r>
            <a:r>
              <a:rPr lang="en-GB" sz="1600">
                <a:latin typeface="+mn-lt"/>
              </a:rPr>
              <a:t>ce </a:t>
            </a:r>
            <a:r>
              <a:rPr lang="en-GB" sz="1600" smtClean="0">
                <a:latin typeface="+mn-lt"/>
              </a:rPr>
              <a:t>activează în instituții </a:t>
            </a:r>
            <a:r>
              <a:rPr lang="en-GB" sz="1600">
                <a:latin typeface="+mn-lt"/>
              </a:rPr>
              <a:t>publice medicale sau </a:t>
            </a:r>
            <a:r>
              <a:rPr lang="en-GB" sz="1600" smtClean="0">
                <a:latin typeface="+mn-lt"/>
              </a:rPr>
              <a:t>în </a:t>
            </a:r>
            <a:r>
              <a:rPr lang="en-GB" sz="1600">
                <a:latin typeface="+mn-lt"/>
              </a:rPr>
              <a:t>contract cu CNAS din toate regiunile de dezvoltare ale </a:t>
            </a:r>
            <a:r>
              <a:rPr lang="en-GB" sz="1600" smtClean="0">
                <a:latin typeface="+mn-lt"/>
              </a:rPr>
              <a:t>României </a:t>
            </a:r>
            <a:r>
              <a:rPr lang="en-GB" sz="1600">
                <a:latin typeface="+mn-lt"/>
              </a:rPr>
              <a:t>(Sud, Sud-Est, Sud-Vest, Nord-Est, Centru, Vest, Nord-Vest </a:t>
            </a:r>
            <a:r>
              <a:rPr lang="en-GB" sz="1600" smtClean="0">
                <a:latin typeface="+mn-lt"/>
              </a:rPr>
              <a:t>și </a:t>
            </a:r>
            <a:r>
              <a:rPr lang="en-GB" sz="1600">
                <a:latin typeface="+mn-lt"/>
              </a:rPr>
              <a:t>Bucuresti-Ilfov).</a:t>
            </a:r>
            <a:endParaRPr lang="en-GB" sz="13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63898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>
            <a:extLst>
              <a:ext uri="{FF2B5EF4-FFF2-40B4-BE49-F238E27FC236}">
                <a16:creationId xmlns:a16="http://schemas.microsoft.com/office/drawing/2014/main" xmlns="" id="{8750A632-6FE7-4406-BC94-50568DA51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94" y="162089"/>
            <a:ext cx="1040037" cy="83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xmlns="" id="{4D32A8DA-F79F-4706-90DF-AD871E84C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11" y="162090"/>
            <a:ext cx="824379" cy="743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>
            <a:extLst>
              <a:ext uri="{FF2B5EF4-FFF2-40B4-BE49-F238E27FC236}">
                <a16:creationId xmlns:a16="http://schemas.microsoft.com/office/drawing/2014/main" xmlns="" id="{8BA8B654-CCC8-441E-8E02-A5DA93CFC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03" y="162090"/>
            <a:ext cx="948204" cy="78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spect="1"/>
          </p:cNvSpPr>
          <p:nvPr/>
        </p:nvSpPr>
        <p:spPr>
          <a:xfrm>
            <a:off x="566531" y="2216423"/>
            <a:ext cx="831610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/>
          </a:p>
          <a:p>
            <a:endParaRPr lang="en-GB" sz="1050" dirty="0"/>
          </a:p>
        </p:txBody>
      </p:sp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4" y="4324350"/>
            <a:ext cx="876300" cy="685800"/>
          </a:xfrm>
          <a:prstGeom prst="rect">
            <a:avLst/>
          </a:prstGeom>
          <a:noFill/>
        </p:spPr>
      </p:pic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762001" y="1047750"/>
            <a:ext cx="7483906" cy="35814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lvl="0" algn="just" defTabSz="914400">
              <a:lnSpc>
                <a:spcPct val="150000"/>
              </a:lnSpc>
              <a:spcBef>
                <a:spcPts val="1000"/>
              </a:spcBef>
            </a:pPr>
            <a:r>
              <a:rPr lang="en-GB" sz="1600" b="1"/>
              <a:t>Obiectivele specifice ale </a:t>
            </a:r>
            <a:r>
              <a:rPr lang="en-GB" sz="1600" b="1" smtClean="0"/>
              <a:t>proiectului</a:t>
            </a:r>
          </a:p>
          <a:p>
            <a:pPr algn="just"/>
            <a:endParaRPr lang="en-GB" sz="1200" b="1" smtClean="0"/>
          </a:p>
          <a:p>
            <a:pPr algn="just">
              <a:lnSpc>
                <a:spcPct val="100000"/>
              </a:lnSpc>
            </a:pPr>
            <a:r>
              <a:rPr lang="en-GB" sz="1200" b="1" smtClean="0"/>
              <a:t>Obiectiv Specific 1</a:t>
            </a:r>
            <a:r>
              <a:rPr lang="en-GB" sz="1200" smtClean="0"/>
              <a:t> </a:t>
            </a:r>
            <a:r>
              <a:rPr lang="en-GB" sz="1200"/>
              <a:t>– Dezvoltarea </a:t>
            </a:r>
            <a:r>
              <a:rPr lang="en-GB" sz="1200" smtClean="0"/>
              <a:t>cadrului standardizat </a:t>
            </a:r>
            <a:r>
              <a:rPr lang="en-GB" sz="1200"/>
              <a:t>de </a:t>
            </a:r>
            <a:r>
              <a:rPr lang="en-GB" sz="1200" smtClean="0"/>
              <a:t>măsuri </a:t>
            </a:r>
            <a:r>
              <a:rPr lang="en-GB" sz="1200"/>
              <a:t>pentru implementarea </a:t>
            </a:r>
            <a:r>
              <a:rPr lang="en-GB" sz="1200" smtClean="0"/>
              <a:t>în România </a:t>
            </a:r>
            <a:r>
              <a:rPr lang="en-GB" sz="1200"/>
              <a:t>a </a:t>
            </a:r>
            <a:r>
              <a:rPr lang="en-GB" sz="1200" smtClean="0"/>
              <a:t>măsurilor </a:t>
            </a:r>
            <a:r>
              <a:rPr lang="en-GB" sz="1200"/>
              <a:t>de </a:t>
            </a:r>
            <a:r>
              <a:rPr lang="en-GB" sz="1200" smtClean="0"/>
              <a:t>prevenție și tratament </a:t>
            </a:r>
            <a:r>
              <a:rPr lang="en-GB" sz="1200"/>
              <a:t>a </a:t>
            </a:r>
            <a:r>
              <a:rPr lang="en-GB" sz="1200" smtClean="0"/>
              <a:t>infecțiilor </a:t>
            </a:r>
            <a:r>
              <a:rPr lang="en-GB" sz="1200"/>
              <a:t>cu virus hepatitic B/C/D. Se </a:t>
            </a:r>
            <a:r>
              <a:rPr lang="en-GB" sz="1200" smtClean="0"/>
              <a:t>urmărește </a:t>
            </a:r>
            <a:r>
              <a:rPr lang="en-GB" sz="1200"/>
              <a:t>astfel standardizarea protocoalelor, procedurilor, formularelor </a:t>
            </a:r>
            <a:r>
              <a:rPr lang="en-GB" sz="1200" smtClean="0"/>
              <a:t>și </a:t>
            </a:r>
            <a:r>
              <a:rPr lang="it-IT" sz="1200" smtClean="0"/>
              <a:t>strategiei </a:t>
            </a:r>
            <a:r>
              <a:rPr lang="it-IT" sz="1200"/>
              <a:t>de testare pentru diagnosticarea, consilierea </a:t>
            </a:r>
            <a:r>
              <a:rPr lang="it-IT" sz="1200" smtClean="0"/>
              <a:t>și </a:t>
            </a:r>
            <a:r>
              <a:rPr lang="it-IT" sz="1200"/>
              <a:t>trimiterea la tratament a </a:t>
            </a:r>
            <a:r>
              <a:rPr lang="it-IT" sz="1200" smtClean="0"/>
              <a:t>pacienților infectați</a:t>
            </a:r>
            <a:r>
              <a:rPr lang="it-IT" sz="1200"/>
              <a:t>. Vor fi valorificate </a:t>
            </a:r>
            <a:r>
              <a:rPr lang="it-IT" sz="1200" smtClean="0"/>
              <a:t>în această </a:t>
            </a:r>
            <a:r>
              <a:rPr lang="en-GB" sz="1200" smtClean="0"/>
              <a:t>direcție </a:t>
            </a:r>
            <a:r>
              <a:rPr lang="en-GB" sz="1200"/>
              <a:t>vasta </a:t>
            </a:r>
            <a:r>
              <a:rPr lang="en-GB" sz="1200" smtClean="0"/>
              <a:t>expertiză internațională </a:t>
            </a:r>
            <a:r>
              <a:rPr lang="en-GB" sz="1200"/>
              <a:t>a </a:t>
            </a:r>
            <a:r>
              <a:rPr lang="en-GB" sz="1200" smtClean="0"/>
              <a:t>experților cooptați în </a:t>
            </a:r>
            <a:r>
              <a:rPr lang="en-GB" sz="1200"/>
              <a:t>proiect, precum </a:t>
            </a:r>
            <a:r>
              <a:rPr lang="en-GB" sz="1200" smtClean="0"/>
              <a:t>și </a:t>
            </a:r>
            <a:r>
              <a:rPr lang="en-GB" sz="1200"/>
              <a:t>expertiza </a:t>
            </a:r>
            <a:r>
              <a:rPr lang="en-GB" sz="1200" smtClean="0"/>
              <a:t>instituțională remarcabilă </a:t>
            </a:r>
            <a:r>
              <a:rPr lang="en-GB" sz="1200"/>
              <a:t>a </a:t>
            </a:r>
            <a:r>
              <a:rPr lang="en-GB" sz="1200" smtClean="0"/>
              <a:t>instituțiilor </a:t>
            </a:r>
            <a:r>
              <a:rPr lang="it-IT" sz="1200" smtClean="0"/>
              <a:t>partenere în </a:t>
            </a:r>
            <a:r>
              <a:rPr lang="it-IT" sz="1200"/>
              <a:t>zona </a:t>
            </a:r>
            <a:r>
              <a:rPr lang="it-IT" sz="1200" smtClean="0"/>
              <a:t>reglementării</a:t>
            </a:r>
            <a:r>
              <a:rPr lang="it-IT" sz="1200"/>
              <a:t>, analizei statistice </a:t>
            </a:r>
            <a:r>
              <a:rPr lang="it-IT" sz="1200" smtClean="0"/>
              <a:t>și </a:t>
            </a:r>
            <a:r>
              <a:rPr lang="it-IT" sz="1200"/>
              <a:t>tratamentului specific. Pe </a:t>
            </a:r>
            <a:r>
              <a:rPr lang="it-IT" sz="1200" smtClean="0"/>
              <a:t>întregul </a:t>
            </a:r>
            <a:r>
              <a:rPr lang="it-IT" sz="1200"/>
              <a:t>parcurs al </a:t>
            </a:r>
            <a:r>
              <a:rPr lang="it-IT" sz="1200" smtClean="0"/>
              <a:t>dezvoltării </a:t>
            </a:r>
            <a:r>
              <a:rPr lang="it-IT" sz="1200"/>
              <a:t>cadrului </a:t>
            </a:r>
            <a:r>
              <a:rPr lang="it-IT" sz="1200" smtClean="0"/>
              <a:t>standardizat, în </a:t>
            </a:r>
            <a:r>
              <a:rPr lang="it-IT" sz="1200"/>
              <a:t>toate etapele </a:t>
            </a:r>
            <a:r>
              <a:rPr lang="it-IT" sz="1200" smtClean="0"/>
              <a:t>și </a:t>
            </a:r>
            <a:r>
              <a:rPr lang="it-IT" sz="1200"/>
              <a:t>metodele de testare se va avea </a:t>
            </a:r>
            <a:r>
              <a:rPr lang="it-IT" sz="1200" smtClean="0"/>
              <a:t>în </a:t>
            </a:r>
            <a:r>
              <a:rPr lang="it-IT" sz="1200"/>
              <a:t>vedere respectarea pricipiilor “5 </a:t>
            </a:r>
            <a:r>
              <a:rPr lang="it-IT" sz="1200" smtClean="0"/>
              <a:t>C” </a:t>
            </a:r>
            <a:r>
              <a:rPr lang="it-IT" sz="1200"/>
              <a:t>definite de OMS, anume</a:t>
            </a:r>
            <a:r>
              <a:rPr lang="it-IT" sz="1200" smtClean="0"/>
              <a:t>: </a:t>
            </a:r>
            <a:r>
              <a:rPr lang="en-GB" sz="1200" smtClean="0"/>
              <a:t>(C)onsimțământ</a:t>
            </a:r>
            <a:r>
              <a:rPr lang="en-GB" sz="1200"/>
              <a:t>, (</a:t>
            </a:r>
            <a:r>
              <a:rPr lang="en-GB" sz="1200" smtClean="0"/>
              <a:t>C)onfidențialitate</a:t>
            </a:r>
            <a:r>
              <a:rPr lang="en-GB" sz="1200"/>
              <a:t>, (C)onsiliere, (Corectitudine) a rezultatelor </a:t>
            </a:r>
            <a:r>
              <a:rPr lang="en-GB" sz="1200" smtClean="0"/>
              <a:t>și </a:t>
            </a:r>
            <a:r>
              <a:rPr lang="en-GB" sz="1200"/>
              <a:t>(C)onectare cu tratamentul</a:t>
            </a:r>
            <a:r>
              <a:rPr lang="en-GB" sz="1200" smtClean="0"/>
              <a:t>. </a:t>
            </a:r>
          </a:p>
          <a:p>
            <a:pPr algn="just">
              <a:lnSpc>
                <a:spcPct val="100000"/>
              </a:lnSpc>
            </a:pPr>
            <a:r>
              <a:rPr lang="en-GB" sz="1200" b="1" smtClean="0"/>
              <a:t>Obiectiv Specific 2</a:t>
            </a:r>
            <a:r>
              <a:rPr lang="en-GB" sz="1200" smtClean="0"/>
              <a:t> </a:t>
            </a:r>
            <a:r>
              <a:rPr lang="en-GB" sz="1200"/>
              <a:t>– </a:t>
            </a:r>
            <a:r>
              <a:rPr lang="en-GB" sz="1200" smtClean="0"/>
              <a:t>Îmbunătățirea competențelor </a:t>
            </a:r>
            <a:r>
              <a:rPr lang="en-GB" sz="1200"/>
              <a:t>medicale a 330 de medici (medici de familie, medici de specialitate </a:t>
            </a:r>
            <a:r>
              <a:rPr lang="en-GB" sz="1200" smtClean="0"/>
              <a:t>în gastroenterologie, </a:t>
            </a:r>
            <a:r>
              <a:rPr lang="it-IT" sz="1200" smtClean="0"/>
              <a:t>medicină internă, imagistică medicală, </a:t>
            </a:r>
            <a:r>
              <a:rPr lang="it-IT" sz="1200"/>
              <a:t>boli </a:t>
            </a:r>
            <a:r>
              <a:rPr lang="it-IT" sz="1200" smtClean="0"/>
              <a:t>infecțioase și </a:t>
            </a:r>
            <a:r>
              <a:rPr lang="it-IT" sz="1200"/>
              <a:t>oncologie) </a:t>
            </a:r>
            <a:r>
              <a:rPr lang="it-IT" sz="1200" smtClean="0"/>
              <a:t>și asistenți </a:t>
            </a:r>
            <a:r>
              <a:rPr lang="it-IT" sz="1200"/>
              <a:t>medicali </a:t>
            </a:r>
            <a:r>
              <a:rPr lang="it-IT" sz="1200" smtClean="0"/>
              <a:t>angajați în instituții </a:t>
            </a:r>
            <a:r>
              <a:rPr lang="it-IT" sz="1200"/>
              <a:t>publice cu </a:t>
            </a:r>
            <a:r>
              <a:rPr lang="it-IT" sz="1200" smtClean="0"/>
              <a:t>profil </a:t>
            </a:r>
            <a:r>
              <a:rPr lang="en-GB" sz="1200" smtClean="0"/>
              <a:t>medical </a:t>
            </a:r>
            <a:r>
              <a:rPr lang="en-GB" sz="1200"/>
              <a:t>sau ce se </a:t>
            </a:r>
            <a:r>
              <a:rPr lang="en-GB" sz="1200" smtClean="0"/>
              <a:t>află în relații </a:t>
            </a:r>
            <a:r>
              <a:rPr lang="en-GB" sz="1200"/>
              <a:t>contractuale cu Casa de </a:t>
            </a:r>
            <a:r>
              <a:rPr lang="en-GB" sz="1200" smtClean="0"/>
              <a:t>Asigurări </a:t>
            </a:r>
            <a:r>
              <a:rPr lang="en-GB" sz="1200"/>
              <a:t>de </a:t>
            </a:r>
            <a:r>
              <a:rPr lang="en-GB" sz="1200" smtClean="0"/>
              <a:t>Sănătate</a:t>
            </a:r>
            <a:r>
              <a:rPr lang="en-GB" sz="1200"/>
              <a:t>. Se </a:t>
            </a:r>
            <a:r>
              <a:rPr lang="en-GB" sz="1200" smtClean="0"/>
              <a:t>acordă </a:t>
            </a:r>
            <a:r>
              <a:rPr lang="en-GB" sz="1200"/>
              <a:t>o </a:t>
            </a:r>
            <a:r>
              <a:rPr lang="en-GB" sz="1200" smtClean="0"/>
              <a:t>atenție deosebită distribuției geografice și localizării </a:t>
            </a:r>
            <a:r>
              <a:rPr lang="en-GB" sz="1200"/>
              <a:t>membrilor grupului </a:t>
            </a:r>
            <a:r>
              <a:rPr lang="en-GB" sz="1200" smtClean="0"/>
              <a:t>țintă </a:t>
            </a:r>
            <a:r>
              <a:rPr lang="en-GB" sz="1200"/>
              <a:t>astfel </a:t>
            </a:r>
            <a:r>
              <a:rPr lang="en-GB" sz="1200" smtClean="0"/>
              <a:t>încât aceștia să </a:t>
            </a:r>
            <a:r>
              <a:rPr lang="en-GB" sz="1200"/>
              <a:t>fie </a:t>
            </a:r>
            <a:r>
              <a:rPr lang="en-GB" sz="1200" smtClean="0"/>
              <a:t>selectați </a:t>
            </a:r>
            <a:r>
              <a:rPr lang="en-GB" sz="1200"/>
              <a:t>din toate regiunile de dezvoltare (Sud, </a:t>
            </a:r>
            <a:r>
              <a:rPr lang="en-GB" sz="1200" smtClean="0"/>
              <a:t>Sud-Est, </a:t>
            </a:r>
            <a:r>
              <a:rPr lang="fr-FR" sz="1200" smtClean="0"/>
              <a:t>Sud-Vest</a:t>
            </a:r>
            <a:r>
              <a:rPr lang="fr-FR" sz="1200"/>
              <a:t>, Nord-Est, Centru, Vest, Nord-Vest </a:t>
            </a:r>
            <a:r>
              <a:rPr lang="fr-FR" sz="1200" smtClean="0"/>
              <a:t>și București-Ilfov</a:t>
            </a:r>
            <a:r>
              <a:rPr lang="fr-FR" sz="1200"/>
              <a:t>) pentru a </a:t>
            </a:r>
            <a:r>
              <a:rPr lang="fr-FR" sz="1200" smtClean="0"/>
              <a:t>răspunde </a:t>
            </a:r>
            <a:r>
              <a:rPr lang="fr-FR" sz="1200"/>
              <a:t>caracterului </a:t>
            </a:r>
            <a:r>
              <a:rPr lang="fr-FR" sz="1200" smtClean="0"/>
              <a:t>național </a:t>
            </a:r>
            <a:r>
              <a:rPr lang="fr-FR" sz="1200"/>
              <a:t>al proiectului.</a:t>
            </a:r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572367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>
            <a:extLst>
              <a:ext uri="{FF2B5EF4-FFF2-40B4-BE49-F238E27FC236}">
                <a16:creationId xmlns:a16="http://schemas.microsoft.com/office/drawing/2014/main" xmlns="" id="{8750A632-6FE7-4406-BC94-50568DA51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94" y="162089"/>
            <a:ext cx="1040037" cy="83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xmlns="" id="{4D32A8DA-F79F-4706-90DF-AD871E84C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11" y="162090"/>
            <a:ext cx="824379" cy="743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>
            <a:extLst>
              <a:ext uri="{FF2B5EF4-FFF2-40B4-BE49-F238E27FC236}">
                <a16:creationId xmlns:a16="http://schemas.microsoft.com/office/drawing/2014/main" xmlns="" id="{8BA8B654-CCC8-441E-8E02-A5DA93CFC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03" y="162090"/>
            <a:ext cx="948204" cy="78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spect="1"/>
          </p:cNvSpPr>
          <p:nvPr/>
        </p:nvSpPr>
        <p:spPr>
          <a:xfrm>
            <a:off x="566531" y="2216423"/>
            <a:ext cx="831610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/>
          </a:p>
          <a:p>
            <a:endParaRPr lang="en-GB" sz="1050" dirty="0"/>
          </a:p>
        </p:txBody>
      </p:sp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4" y="4324350"/>
            <a:ext cx="876300" cy="685800"/>
          </a:xfrm>
          <a:prstGeom prst="rect">
            <a:avLst/>
          </a:prstGeom>
          <a:noFill/>
        </p:spPr>
      </p:pic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762001" y="1047750"/>
            <a:ext cx="7483906" cy="36576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lvl="0" algn="just" defTabSz="914400">
              <a:lnSpc>
                <a:spcPct val="150000"/>
              </a:lnSpc>
              <a:spcBef>
                <a:spcPts val="1000"/>
              </a:spcBef>
            </a:pPr>
            <a:r>
              <a:rPr lang="en-GB" sz="1600" b="1" smtClean="0"/>
              <a:t>Obiectivele </a:t>
            </a:r>
            <a:r>
              <a:rPr lang="en-GB" sz="1600" b="1"/>
              <a:t>specifice ale </a:t>
            </a:r>
            <a:r>
              <a:rPr lang="en-GB" sz="1600" b="1" smtClean="0"/>
              <a:t>proiectului</a:t>
            </a:r>
          </a:p>
          <a:p>
            <a:pPr algn="just"/>
            <a:endParaRPr lang="pt-BR" sz="1200" b="1" smtClean="0"/>
          </a:p>
          <a:p>
            <a:pPr algn="just"/>
            <a:r>
              <a:rPr lang="pt-BR" sz="1200" b="1" smtClean="0"/>
              <a:t>Obiectiv Specific 3</a:t>
            </a:r>
            <a:r>
              <a:rPr lang="pt-BR" sz="1200" smtClean="0"/>
              <a:t> </a:t>
            </a:r>
            <a:r>
              <a:rPr lang="pt-BR" sz="1200"/>
              <a:t>– Dezvoltarea, popularea cu date </a:t>
            </a:r>
            <a:r>
              <a:rPr lang="pt-BR" sz="1200" smtClean="0"/>
              <a:t>și </a:t>
            </a:r>
            <a:r>
              <a:rPr lang="pt-BR" sz="1200"/>
              <a:t>monitorizarea Sistemului Electornic de </a:t>
            </a:r>
            <a:r>
              <a:rPr lang="pt-BR" sz="1200" smtClean="0"/>
              <a:t>Evidență </a:t>
            </a:r>
            <a:r>
              <a:rPr lang="pt-BR" sz="1200"/>
              <a:t>a Screening-ului hepatitelor </a:t>
            </a:r>
            <a:r>
              <a:rPr lang="pt-BR" sz="1200" smtClean="0"/>
              <a:t>virale </a:t>
            </a:r>
            <a:r>
              <a:rPr lang="it-IT" sz="1200" smtClean="0"/>
              <a:t>B/C/D </a:t>
            </a:r>
            <a:r>
              <a:rPr lang="it-IT" sz="1200"/>
              <a:t>(S.E.E.S.). </a:t>
            </a:r>
            <a:r>
              <a:rPr lang="it-IT" sz="1200" smtClean="0"/>
              <a:t>Aplicația informatică </a:t>
            </a:r>
            <a:r>
              <a:rPr lang="it-IT" sz="1200"/>
              <a:t>cu acces parolat </a:t>
            </a:r>
            <a:r>
              <a:rPr lang="it-IT" sz="1200" smtClean="0"/>
              <a:t>destinată </a:t>
            </a:r>
            <a:r>
              <a:rPr lang="it-IT" sz="1200"/>
              <a:t>furnizorilor de servicii medicale va fi </a:t>
            </a:r>
            <a:r>
              <a:rPr lang="it-IT" sz="1200" smtClean="0"/>
              <a:t>dezvoltată în scopul centralizării </a:t>
            </a:r>
            <a:r>
              <a:rPr lang="it-IT" sz="1200"/>
              <a:t>datelor </a:t>
            </a:r>
            <a:r>
              <a:rPr lang="it-IT" sz="1200" smtClean="0"/>
              <a:t>esențiale </a:t>
            </a:r>
            <a:r>
              <a:rPr lang="it-IT" sz="1200"/>
              <a:t>referitoare la </a:t>
            </a:r>
            <a:r>
              <a:rPr lang="it-IT" sz="1200" smtClean="0"/>
              <a:t>pacienții testați în </a:t>
            </a:r>
            <a:r>
              <a:rPr lang="it-IT" sz="1200"/>
              <a:t>screening, precum </a:t>
            </a:r>
            <a:r>
              <a:rPr lang="it-IT" sz="1200" smtClean="0"/>
              <a:t>și </a:t>
            </a:r>
            <a:r>
              <a:rPr lang="it-IT" sz="1200"/>
              <a:t>monitorizarea </a:t>
            </a:r>
            <a:r>
              <a:rPr lang="it-IT" sz="1200" smtClean="0"/>
              <a:t>ulterioară </a:t>
            </a:r>
            <a:r>
              <a:rPr lang="it-IT" sz="1200"/>
              <a:t>a celor </a:t>
            </a:r>
            <a:r>
              <a:rPr lang="it-IT" sz="1200" smtClean="0"/>
              <a:t>depistați pozitivi. </a:t>
            </a:r>
            <a:r>
              <a:rPr lang="en-GB" sz="1200" smtClean="0"/>
              <a:t>Prin </a:t>
            </a:r>
            <a:r>
              <a:rPr lang="en-GB" sz="1200"/>
              <a:t>SEES se vor putea </a:t>
            </a:r>
            <a:r>
              <a:rPr lang="en-GB" sz="1200" smtClean="0"/>
              <a:t>obține </a:t>
            </a:r>
            <a:r>
              <a:rPr lang="en-GB" sz="1200"/>
              <a:t>rapoarte valoroase </a:t>
            </a:r>
            <a:r>
              <a:rPr lang="en-GB" sz="1200" smtClean="0"/>
              <a:t>în </a:t>
            </a:r>
            <a:r>
              <a:rPr lang="en-GB" sz="1200"/>
              <a:t>ceea ce </a:t>
            </a:r>
            <a:r>
              <a:rPr lang="en-GB" sz="1200" smtClean="0"/>
              <a:t>privește evoluția anuală și </a:t>
            </a:r>
            <a:r>
              <a:rPr lang="en-GB" sz="1200"/>
              <a:t>pe categorii de </a:t>
            </a:r>
            <a:r>
              <a:rPr lang="en-GB" sz="1200" smtClean="0"/>
              <a:t>vârstă </a:t>
            </a:r>
            <a:r>
              <a:rPr lang="en-GB" sz="1200"/>
              <a:t>a </a:t>
            </a:r>
            <a:r>
              <a:rPr lang="en-GB" sz="1200" smtClean="0"/>
              <a:t>prevalenței în cadrul populațiilor </a:t>
            </a:r>
            <a:r>
              <a:rPr lang="en-GB" sz="1200"/>
              <a:t>testate, </a:t>
            </a:r>
            <a:r>
              <a:rPr lang="en-GB" sz="1200" smtClean="0"/>
              <a:t>distribuția geografică </a:t>
            </a:r>
            <a:r>
              <a:rPr lang="en-GB" sz="1200"/>
              <a:t>a </a:t>
            </a:r>
            <a:r>
              <a:rPr lang="en-GB" sz="1200" smtClean="0"/>
              <a:t>infecțiilor </a:t>
            </a:r>
            <a:r>
              <a:rPr lang="en-GB" sz="1200"/>
              <a:t>pe regiunile vizate de screening </a:t>
            </a:r>
            <a:r>
              <a:rPr lang="en-GB" sz="1200" smtClean="0"/>
              <a:t> </a:t>
            </a:r>
            <a:r>
              <a:rPr lang="en-GB" sz="1200"/>
              <a:t>precum </a:t>
            </a:r>
            <a:r>
              <a:rPr lang="en-GB" sz="1200" smtClean="0"/>
              <a:t>și </a:t>
            </a:r>
            <a:r>
              <a:rPr lang="en-GB" sz="1200"/>
              <a:t>alte date </a:t>
            </a:r>
            <a:r>
              <a:rPr lang="en-GB" sz="1200" smtClean="0"/>
              <a:t>relevante indicate </a:t>
            </a:r>
            <a:r>
              <a:rPr lang="en-GB" sz="1200"/>
              <a:t>de </a:t>
            </a:r>
            <a:r>
              <a:rPr lang="en-GB" sz="1200" smtClean="0"/>
              <a:t>experții implicați în </a:t>
            </a:r>
            <a:r>
              <a:rPr lang="en-GB" sz="1200"/>
              <a:t>dezvoltarea framework-ului din OS1. </a:t>
            </a:r>
            <a:r>
              <a:rPr lang="en-GB" sz="1200" smtClean="0"/>
              <a:t>Informațiile </a:t>
            </a:r>
            <a:r>
              <a:rPr lang="en-GB" sz="1200"/>
              <a:t>astfel </a:t>
            </a:r>
            <a:r>
              <a:rPr lang="en-GB" sz="1200" smtClean="0"/>
              <a:t>obținute </a:t>
            </a:r>
            <a:r>
              <a:rPr lang="en-GB" sz="1200"/>
              <a:t>vor constitui date certe </a:t>
            </a:r>
            <a:r>
              <a:rPr lang="en-GB" sz="1200" smtClean="0"/>
              <a:t>pentru dezvoltarea măsurilor/strategiilor/politicilor </a:t>
            </a:r>
            <a:r>
              <a:rPr lang="en-GB" sz="1200"/>
              <a:t>publice ulterioare </a:t>
            </a:r>
            <a:r>
              <a:rPr lang="en-GB" sz="1200" smtClean="0"/>
              <a:t>în </a:t>
            </a:r>
            <a:r>
              <a:rPr lang="en-GB" sz="1200"/>
              <a:t>vederea </a:t>
            </a:r>
            <a:r>
              <a:rPr lang="en-GB" sz="1200" smtClean="0"/>
              <a:t>diminuării </a:t>
            </a:r>
            <a:r>
              <a:rPr lang="en-GB" sz="1200"/>
              <a:t>efectelor </a:t>
            </a:r>
            <a:r>
              <a:rPr lang="en-GB" sz="1200" smtClean="0"/>
              <a:t>infecției </a:t>
            </a:r>
            <a:r>
              <a:rPr lang="en-GB" sz="1200"/>
              <a:t>cu </a:t>
            </a:r>
            <a:r>
              <a:rPr lang="en-GB" sz="1200" smtClean="0"/>
              <a:t>hepatită cronică în România.</a:t>
            </a:r>
          </a:p>
          <a:p>
            <a:pPr algn="just"/>
            <a:endParaRPr lang="en-GB" sz="1200" smtClean="0"/>
          </a:p>
          <a:p>
            <a:pPr algn="just"/>
            <a:r>
              <a:rPr lang="pt-BR" sz="1200" b="1" smtClean="0"/>
              <a:t>Obiectiv Specific 4 </a:t>
            </a:r>
            <a:r>
              <a:rPr lang="pt-BR" sz="1200"/>
              <a:t>– </a:t>
            </a:r>
            <a:r>
              <a:rPr lang="pt-BR" sz="1200" smtClean="0"/>
              <a:t>Îmbunătățirea </a:t>
            </a:r>
            <a:r>
              <a:rPr lang="pt-BR" sz="1200"/>
              <a:t>gradului de </a:t>
            </a:r>
            <a:r>
              <a:rPr lang="pt-BR" sz="1200" smtClean="0"/>
              <a:t>conștientizare </a:t>
            </a:r>
            <a:r>
              <a:rPr lang="pt-BR" sz="1200"/>
              <a:t>a </a:t>
            </a:r>
            <a:r>
              <a:rPr lang="pt-BR" sz="1200" smtClean="0"/>
              <a:t>importanței </a:t>
            </a:r>
            <a:r>
              <a:rPr lang="pt-BR" sz="1200"/>
              <a:t>factorilor de risc, diagnosticului, </a:t>
            </a:r>
            <a:r>
              <a:rPr lang="pt-BR" sz="1200" smtClean="0"/>
              <a:t>stadializării</a:t>
            </a:r>
            <a:r>
              <a:rPr lang="pt-BR" sz="1200"/>
              <a:t>, tratamentului </a:t>
            </a:r>
            <a:r>
              <a:rPr lang="pt-BR" sz="1200" smtClean="0"/>
              <a:t>și </a:t>
            </a:r>
            <a:r>
              <a:rPr lang="en-GB" sz="1200" smtClean="0"/>
              <a:t>complicațiilor </a:t>
            </a:r>
            <a:r>
              <a:rPr lang="en-GB" sz="1200"/>
              <a:t>pe termen lung ale </a:t>
            </a:r>
            <a:r>
              <a:rPr lang="en-GB" sz="1200" smtClean="0"/>
              <a:t>infecțiilor </a:t>
            </a:r>
            <a:r>
              <a:rPr lang="en-GB" sz="1200"/>
              <a:t>hepatice cronice virale B/D/C prin promovarea unei campanii </a:t>
            </a:r>
            <a:r>
              <a:rPr lang="en-GB" sz="1200" smtClean="0"/>
              <a:t>naționale destinate populației </a:t>
            </a:r>
            <a:r>
              <a:rPr lang="en-GB" sz="1200"/>
              <a:t>generale </a:t>
            </a:r>
            <a:r>
              <a:rPr lang="en-GB" sz="1200" smtClean="0"/>
              <a:t>cât și populațiilor </a:t>
            </a:r>
            <a:r>
              <a:rPr lang="en-GB" sz="1200"/>
              <a:t>vulnerabile/dezavantajate cu risc crescut de </a:t>
            </a:r>
            <a:r>
              <a:rPr lang="en-GB" sz="1200" smtClean="0"/>
              <a:t>infecție</a:t>
            </a:r>
            <a:r>
              <a:rPr lang="en-GB" sz="1200"/>
              <a:t>. Pentru </a:t>
            </a:r>
            <a:r>
              <a:rPr lang="en-GB" sz="1200" smtClean="0"/>
              <a:t>îmbunătățirea stării </a:t>
            </a:r>
            <a:r>
              <a:rPr lang="en-GB" sz="1200"/>
              <a:t>de </a:t>
            </a:r>
            <a:r>
              <a:rPr lang="en-GB" sz="1200" smtClean="0"/>
              <a:t>sănătate a populației </a:t>
            </a:r>
            <a:r>
              <a:rPr lang="en-GB" sz="1200"/>
              <a:t>este </a:t>
            </a:r>
            <a:r>
              <a:rPr lang="en-GB" sz="1200" smtClean="0"/>
              <a:t>esențială </a:t>
            </a:r>
            <a:r>
              <a:rPr lang="en-GB" sz="1200"/>
              <a:t>cooptarea indivizilor prin </a:t>
            </a:r>
            <a:r>
              <a:rPr lang="en-GB" sz="1200" smtClean="0"/>
              <a:t>acțiuni </a:t>
            </a:r>
            <a:r>
              <a:rPr lang="en-GB" sz="1200"/>
              <a:t>proactive de </a:t>
            </a:r>
            <a:r>
              <a:rPr lang="en-GB" sz="1200" smtClean="0"/>
              <a:t>conștientizare </a:t>
            </a:r>
            <a:r>
              <a:rPr lang="en-GB" sz="1200"/>
              <a:t>care </a:t>
            </a:r>
            <a:r>
              <a:rPr lang="en-GB" sz="1200" smtClean="0"/>
              <a:t>să </a:t>
            </a:r>
            <a:r>
              <a:rPr lang="en-GB" sz="1200"/>
              <a:t>faciliteze accesul </a:t>
            </a:r>
            <a:r>
              <a:rPr lang="en-GB" sz="1200" smtClean="0"/>
              <a:t>personalului </a:t>
            </a:r>
            <a:r>
              <a:rPr lang="it-IT" sz="1200" smtClean="0"/>
              <a:t>medical către </a:t>
            </a:r>
            <a:r>
              <a:rPr lang="it-IT" sz="1200"/>
              <a:t>persoanele infectate, partenerii, familia </a:t>
            </a:r>
            <a:r>
              <a:rPr lang="it-IT" sz="1200" smtClean="0"/>
              <a:t>și apropiații </a:t>
            </a:r>
            <a:r>
              <a:rPr lang="it-IT" sz="1200"/>
              <a:t>acestora ce </a:t>
            </a:r>
            <a:r>
              <a:rPr lang="it-IT" sz="1200" smtClean="0"/>
              <a:t>prezintă </a:t>
            </a:r>
            <a:r>
              <a:rPr lang="it-IT" sz="1200"/>
              <a:t>la </a:t>
            </a:r>
            <a:r>
              <a:rPr lang="it-IT" sz="1200" smtClean="0"/>
              <a:t>rândul </a:t>
            </a:r>
            <a:r>
              <a:rPr lang="it-IT" sz="1200"/>
              <a:t>lor risc de infectare.</a:t>
            </a:r>
            <a:endParaRPr lang="en-GB" sz="1200" b="1" smtClean="0"/>
          </a:p>
        </p:txBody>
      </p:sp>
    </p:spTree>
    <p:extLst>
      <p:ext uri="{BB962C8B-B14F-4D97-AF65-F5344CB8AC3E}">
        <p14:creationId xmlns:p14="http://schemas.microsoft.com/office/powerpoint/2010/main" val="3973502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>
            <a:extLst>
              <a:ext uri="{FF2B5EF4-FFF2-40B4-BE49-F238E27FC236}">
                <a16:creationId xmlns:a16="http://schemas.microsoft.com/office/drawing/2014/main" xmlns="" id="{8750A632-6FE7-4406-BC94-50568DA51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94" y="162089"/>
            <a:ext cx="1040037" cy="83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xmlns="" id="{4D32A8DA-F79F-4706-90DF-AD871E84C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11" y="162090"/>
            <a:ext cx="824379" cy="743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>
            <a:extLst>
              <a:ext uri="{FF2B5EF4-FFF2-40B4-BE49-F238E27FC236}">
                <a16:creationId xmlns:a16="http://schemas.microsoft.com/office/drawing/2014/main" xmlns="" id="{8BA8B654-CCC8-441E-8E02-A5DA93CFC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03" y="162090"/>
            <a:ext cx="948204" cy="78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spect="1"/>
          </p:cNvSpPr>
          <p:nvPr/>
        </p:nvSpPr>
        <p:spPr>
          <a:xfrm>
            <a:off x="566531" y="2216423"/>
            <a:ext cx="831610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/>
          </a:p>
          <a:p>
            <a:endParaRPr lang="en-GB" sz="1050" dirty="0"/>
          </a:p>
        </p:txBody>
      </p:sp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248150"/>
            <a:ext cx="876300" cy="6858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44346" y="1062963"/>
            <a:ext cx="7255307" cy="3505200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GB" sz="1600"/>
              <a:t/>
            </a:r>
            <a:br>
              <a:rPr lang="en-GB" sz="1600"/>
            </a:br>
            <a:r>
              <a:rPr lang="en-GB" sz="1600"/>
              <a:t/>
            </a:r>
            <a:br>
              <a:rPr lang="en-GB" sz="1600"/>
            </a:br>
            <a:r>
              <a:rPr lang="en-GB" sz="1600" smtClean="0"/>
              <a:t/>
            </a:r>
            <a:br>
              <a:rPr lang="en-GB" sz="1600" smtClean="0"/>
            </a:br>
            <a:r>
              <a:rPr lang="en-GB" sz="1600"/>
              <a:t/>
            </a:r>
            <a:br>
              <a:rPr lang="en-GB" sz="1600"/>
            </a:br>
            <a:r>
              <a:rPr lang="en-GB" sz="1600" smtClean="0"/>
              <a:t/>
            </a:r>
            <a:br>
              <a:rPr lang="en-GB" sz="1600" smtClean="0"/>
            </a:br>
            <a:r>
              <a:rPr lang="en-GB" sz="1600"/>
              <a:t/>
            </a:r>
            <a:br>
              <a:rPr lang="en-GB" sz="1600"/>
            </a:br>
            <a:r>
              <a:rPr lang="en-GB" sz="1600" smtClean="0"/>
              <a:t/>
            </a:r>
            <a:br>
              <a:rPr lang="en-GB" sz="1600" smtClean="0"/>
            </a:br>
            <a:r>
              <a:rPr lang="en-GB" sz="1600"/>
              <a:t/>
            </a:r>
            <a:br>
              <a:rPr lang="en-GB" sz="1600"/>
            </a:br>
            <a:r>
              <a:rPr lang="en-GB" sz="1600" smtClean="0"/>
              <a:t/>
            </a:r>
            <a:br>
              <a:rPr lang="en-GB" sz="1600" smtClean="0"/>
            </a:br>
            <a:r>
              <a:rPr lang="en-GB" sz="1600"/>
              <a:t/>
            </a:r>
            <a:br>
              <a:rPr lang="en-GB" sz="1600"/>
            </a:br>
            <a:r>
              <a:rPr lang="en-GB" sz="1600" smtClean="0"/>
              <a:t/>
            </a:r>
            <a:br>
              <a:rPr lang="en-GB" sz="1600" smtClean="0"/>
            </a:br>
            <a:r>
              <a:rPr lang="en-GB" sz="1600" smtClean="0"/>
              <a:t/>
            </a:r>
            <a:br>
              <a:rPr lang="en-GB" sz="1600" smtClean="0"/>
            </a:br>
            <a:r>
              <a:rPr lang="en-GB" sz="2700" b="1" smtClean="0">
                <a:latin typeface="+mn-lt"/>
              </a:rPr>
              <a:t>Grup țintă: </a:t>
            </a:r>
            <a:r>
              <a:rPr lang="en-GB" sz="2200" b="1" smtClean="0">
                <a:latin typeface="+mn-lt"/>
              </a:rPr>
              <a:t/>
            </a:r>
            <a:br>
              <a:rPr lang="en-GB" sz="2200" b="1" smtClean="0">
                <a:latin typeface="+mn-lt"/>
              </a:rPr>
            </a:br>
            <a:r>
              <a:rPr lang="en-GB" sz="2200" b="1" smtClean="0">
                <a:latin typeface="+mn-lt"/>
              </a:rPr>
              <a:t/>
            </a:r>
            <a:br>
              <a:rPr lang="en-GB" sz="2200" b="1" smtClean="0">
                <a:latin typeface="+mn-lt"/>
              </a:rPr>
            </a:br>
            <a:r>
              <a:rPr lang="en-GB" sz="1800" b="1">
                <a:latin typeface="+mn-lt"/>
              </a:rPr>
              <a:t/>
            </a:r>
            <a:br>
              <a:rPr lang="en-GB" sz="1800" b="1">
                <a:latin typeface="+mn-lt"/>
              </a:rPr>
            </a:br>
            <a:r>
              <a:rPr lang="en-GB" sz="1800" smtClean="0">
                <a:latin typeface="+mn-lt"/>
              </a:rPr>
              <a:t>Grupul țintă </a:t>
            </a:r>
            <a:r>
              <a:rPr lang="en-GB" sz="1800">
                <a:latin typeface="+mn-lt"/>
              </a:rPr>
              <a:t>al proiectului este format </a:t>
            </a:r>
            <a:r>
              <a:rPr lang="en-GB" sz="1800" smtClean="0">
                <a:latin typeface="+mn-lt"/>
              </a:rPr>
              <a:t>în </a:t>
            </a:r>
            <a:r>
              <a:rPr lang="en-GB" sz="1800">
                <a:latin typeface="+mn-lt"/>
              </a:rPr>
              <a:t>total din 330 </a:t>
            </a:r>
            <a:r>
              <a:rPr lang="en-GB" sz="1800" smtClean="0">
                <a:latin typeface="+mn-lt"/>
              </a:rPr>
              <a:t>specialiști în </a:t>
            </a:r>
            <a:r>
              <a:rPr lang="en-GB" sz="1800">
                <a:latin typeface="+mn-lt"/>
              </a:rPr>
              <a:t>furnizarea de servicii medicale </a:t>
            </a:r>
            <a:r>
              <a:rPr lang="en-GB" sz="1800" smtClean="0">
                <a:latin typeface="+mn-lt"/>
              </a:rPr>
              <a:t>în </a:t>
            </a:r>
            <a:r>
              <a:rPr lang="en-GB" sz="1800">
                <a:latin typeface="+mn-lt"/>
              </a:rPr>
              <a:t>domeniul prevenirii, </a:t>
            </a:r>
            <a:r>
              <a:rPr lang="en-GB" sz="1800" smtClean="0">
                <a:latin typeface="+mn-lt"/>
              </a:rPr>
              <a:t>depistării </a:t>
            </a:r>
            <a:r>
              <a:rPr lang="en-GB" sz="1800">
                <a:latin typeface="+mn-lt"/>
              </a:rPr>
              <a:t>precoce, diagnosticului </a:t>
            </a:r>
            <a:r>
              <a:rPr lang="en-GB" sz="1800" smtClean="0">
                <a:latin typeface="+mn-lt"/>
              </a:rPr>
              <a:t>și </a:t>
            </a:r>
            <a:r>
              <a:rPr lang="en-GB" sz="1800">
                <a:latin typeface="+mn-lt"/>
              </a:rPr>
              <a:t>tratamentului hepatitelor </a:t>
            </a:r>
            <a:r>
              <a:rPr lang="en-GB" sz="1800" smtClean="0">
                <a:latin typeface="+mn-lt"/>
              </a:rPr>
              <a:t>virale, selectați după </a:t>
            </a:r>
            <a:r>
              <a:rPr lang="en-GB" sz="1800">
                <a:latin typeface="+mn-lt"/>
              </a:rPr>
              <a:t>cum </a:t>
            </a:r>
            <a:r>
              <a:rPr lang="en-GB" sz="1800" smtClean="0">
                <a:latin typeface="+mn-lt"/>
              </a:rPr>
              <a:t>urmează: </a:t>
            </a:r>
            <a:br>
              <a:rPr lang="en-GB" sz="1800" smtClean="0">
                <a:latin typeface="+mn-lt"/>
              </a:rPr>
            </a:br>
            <a:r>
              <a:rPr lang="en-GB" sz="1800">
                <a:latin typeface="+mn-lt"/>
              </a:rPr>
              <a:t/>
            </a:r>
            <a:br>
              <a:rPr lang="en-GB" sz="1800">
                <a:latin typeface="+mn-lt"/>
              </a:rPr>
            </a:br>
            <a:r>
              <a:rPr lang="en-GB" sz="1800">
                <a:latin typeface="+mn-lt"/>
              </a:rPr>
              <a:t>A – 297 </a:t>
            </a:r>
            <a:r>
              <a:rPr lang="en-GB" sz="1800" smtClean="0">
                <a:latin typeface="+mn-lt"/>
              </a:rPr>
              <a:t>specialiști </a:t>
            </a:r>
            <a:r>
              <a:rPr lang="en-GB" sz="1800">
                <a:latin typeface="+mn-lt"/>
              </a:rPr>
              <a:t>din regiunile mai </a:t>
            </a:r>
            <a:r>
              <a:rPr lang="en-GB" sz="1800" smtClean="0">
                <a:latin typeface="+mn-lt"/>
              </a:rPr>
              <a:t>puțin dezvoltate </a:t>
            </a:r>
            <a:r>
              <a:rPr lang="en-GB" sz="1800">
                <a:latin typeface="+mn-lt"/>
              </a:rPr>
              <a:t>(Nord-Est, Nord-Vest, Vest, Sud-Vest Oltenia, Centru, Sud-Est </a:t>
            </a:r>
            <a:r>
              <a:rPr lang="en-GB" sz="1800" smtClean="0">
                <a:latin typeface="+mn-lt"/>
              </a:rPr>
              <a:t>și </a:t>
            </a:r>
            <a:r>
              <a:rPr lang="en-GB" sz="1800">
                <a:latin typeface="+mn-lt"/>
              </a:rPr>
              <a:t>Sud-Muntenia), </a:t>
            </a:r>
            <a:r>
              <a:rPr lang="en-GB" sz="1800" smtClean="0">
                <a:latin typeface="+mn-lt"/>
              </a:rPr>
              <a:t>reprezentând </a:t>
            </a:r>
            <a:r>
              <a:rPr lang="en-GB" sz="1800">
                <a:latin typeface="+mn-lt"/>
              </a:rPr>
              <a:t>90% din totalul grupului </a:t>
            </a:r>
            <a:r>
              <a:rPr lang="en-GB" sz="1800" smtClean="0">
                <a:latin typeface="+mn-lt"/>
              </a:rPr>
              <a:t>țintă </a:t>
            </a:r>
            <a:br>
              <a:rPr lang="en-GB" sz="1800" smtClean="0">
                <a:latin typeface="+mn-lt"/>
              </a:rPr>
            </a:br>
            <a:r>
              <a:rPr lang="en-GB" sz="1800">
                <a:latin typeface="+mn-lt"/>
              </a:rPr>
              <a:t/>
            </a:r>
            <a:br>
              <a:rPr lang="en-GB" sz="1800">
                <a:latin typeface="+mn-lt"/>
              </a:rPr>
            </a:br>
            <a:r>
              <a:rPr lang="en-GB" sz="1800">
                <a:latin typeface="+mn-lt"/>
              </a:rPr>
              <a:t>B – 33 </a:t>
            </a:r>
            <a:r>
              <a:rPr lang="en-GB" sz="1800" smtClean="0">
                <a:latin typeface="+mn-lt"/>
              </a:rPr>
              <a:t>specialiști </a:t>
            </a:r>
            <a:r>
              <a:rPr lang="en-GB" sz="1800">
                <a:latin typeface="+mn-lt"/>
              </a:rPr>
              <a:t>din regiunea </a:t>
            </a:r>
            <a:r>
              <a:rPr lang="en-GB" sz="1800" smtClean="0">
                <a:latin typeface="+mn-lt"/>
              </a:rPr>
              <a:t>dezvoltată București-Ilfov</a:t>
            </a:r>
            <a:r>
              <a:rPr lang="en-GB" sz="1800">
                <a:latin typeface="+mn-lt"/>
              </a:rPr>
              <a:t>, </a:t>
            </a:r>
            <a:r>
              <a:rPr lang="en-GB" sz="1800" smtClean="0">
                <a:latin typeface="+mn-lt"/>
              </a:rPr>
              <a:t>reprezentând </a:t>
            </a:r>
            <a:r>
              <a:rPr lang="en-GB" sz="1800">
                <a:latin typeface="+mn-lt"/>
              </a:rPr>
              <a:t>10% din totalul grupului </a:t>
            </a:r>
            <a:r>
              <a:rPr lang="en-GB" sz="1800" smtClean="0">
                <a:latin typeface="+mn-lt"/>
              </a:rPr>
              <a:t>țintă.</a:t>
            </a:r>
            <a:r>
              <a:rPr lang="en-GB" sz="1300" smtClean="0">
                <a:latin typeface="+mn-lt"/>
              </a:rPr>
              <a:t/>
            </a:r>
            <a:br>
              <a:rPr lang="en-GB" sz="1300" smtClean="0">
                <a:latin typeface="+mn-lt"/>
              </a:rPr>
            </a:br>
            <a:r>
              <a:rPr lang="en-GB" sz="1300">
                <a:latin typeface="+mn-lt"/>
              </a:rPr>
              <a:t/>
            </a:r>
            <a:br>
              <a:rPr lang="en-GB" sz="1300">
                <a:latin typeface="+mn-lt"/>
              </a:rPr>
            </a:br>
            <a:endParaRPr lang="en-GB" sz="13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3658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>
            <a:extLst>
              <a:ext uri="{FF2B5EF4-FFF2-40B4-BE49-F238E27FC236}">
                <a16:creationId xmlns:a16="http://schemas.microsoft.com/office/drawing/2014/main" xmlns="" id="{8750A632-6FE7-4406-BC94-50568DA51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94" y="162089"/>
            <a:ext cx="1040037" cy="83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xmlns="" id="{4D32A8DA-F79F-4706-90DF-AD871E84C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11" y="162090"/>
            <a:ext cx="824379" cy="743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>
            <a:extLst>
              <a:ext uri="{FF2B5EF4-FFF2-40B4-BE49-F238E27FC236}">
                <a16:creationId xmlns:a16="http://schemas.microsoft.com/office/drawing/2014/main" xmlns="" id="{8BA8B654-CCC8-441E-8E02-A5DA93CFC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03" y="162090"/>
            <a:ext cx="948204" cy="78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spect="1"/>
          </p:cNvSpPr>
          <p:nvPr/>
        </p:nvSpPr>
        <p:spPr>
          <a:xfrm>
            <a:off x="566531" y="2216423"/>
            <a:ext cx="831610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/>
          </a:p>
          <a:p>
            <a:endParaRPr lang="en-GB" sz="1050" dirty="0"/>
          </a:p>
        </p:txBody>
      </p:sp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4" y="4324350"/>
            <a:ext cx="876300" cy="685800"/>
          </a:xfrm>
          <a:prstGeom prst="rect">
            <a:avLst/>
          </a:prstGeom>
          <a:noFill/>
        </p:spPr>
      </p:pic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762001" y="1047750"/>
            <a:ext cx="7483906" cy="36576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en-GB" sz="1600" b="1"/>
              <a:t>Rezultate </a:t>
            </a:r>
            <a:r>
              <a:rPr lang="en-GB" sz="1600" b="1" smtClean="0"/>
              <a:t>așteptate</a:t>
            </a:r>
          </a:p>
          <a:p>
            <a:pPr algn="just"/>
            <a:endParaRPr lang="en-GB" sz="1400" b="1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200" smtClean="0"/>
              <a:t>Comitet </a:t>
            </a:r>
            <a:r>
              <a:rPr lang="en-GB" sz="1200"/>
              <a:t>de </a:t>
            </a:r>
            <a:r>
              <a:rPr lang="en-GB" sz="1200" smtClean="0"/>
              <a:t>expertiză </a:t>
            </a:r>
            <a:r>
              <a:rPr lang="en-GB" sz="1200"/>
              <a:t>definit pentru </a:t>
            </a:r>
            <a:r>
              <a:rPr lang="en-GB" sz="1200" smtClean="0"/>
              <a:t>ST-VH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200"/>
              <a:t>Strategie de Testare pentru Virusuri Hepatitice B/C/D (ST-VH</a:t>
            </a:r>
            <a:r>
              <a:rPr lang="it-IT" sz="1200" smtClean="0"/>
              <a:t>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200"/>
              <a:t>Protocol </a:t>
            </a:r>
            <a:r>
              <a:rPr lang="en-GB" sz="1200" smtClean="0"/>
              <a:t>testare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200"/>
              <a:t>Protocol servicii suport pentru screening-ul hepatitelor virale </a:t>
            </a:r>
            <a:r>
              <a:rPr lang="en-GB" sz="1200" smtClean="0"/>
              <a:t>B/C/D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200"/>
              <a:t>Formular standardizat pentru testarea hepatitelor virale </a:t>
            </a:r>
            <a:r>
              <a:rPr lang="en-GB" sz="1200" smtClean="0"/>
              <a:t>B/C/D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200"/>
              <a:t>Format raport </a:t>
            </a:r>
            <a:r>
              <a:rPr lang="en-GB" sz="1200" smtClean="0"/>
              <a:t>trimestrial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200"/>
              <a:t>Format raport </a:t>
            </a:r>
            <a:r>
              <a:rPr lang="en-GB" sz="1200" smtClean="0"/>
              <a:t>anual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200"/>
              <a:t>Formular privind factorii de risc si </a:t>
            </a:r>
            <a:r>
              <a:rPr lang="pt-BR" sz="1200" smtClean="0"/>
              <a:t>căile </a:t>
            </a:r>
            <a:r>
              <a:rPr lang="pt-BR" sz="1200"/>
              <a:t>de </a:t>
            </a:r>
            <a:r>
              <a:rPr lang="pt-BR" sz="1200" smtClean="0"/>
              <a:t>infectare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200"/>
              <a:t>Propunere de </a:t>
            </a:r>
            <a:r>
              <a:rPr lang="en-GB" sz="1200" smtClean="0"/>
              <a:t>politică publică </a:t>
            </a:r>
            <a:r>
              <a:rPr lang="en-GB" sz="1200"/>
              <a:t>privind diminuarea </a:t>
            </a:r>
            <a:r>
              <a:rPr lang="en-GB" sz="1200" smtClean="0"/>
              <a:t>răspândirii infecției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200"/>
              <a:t>Sistem Electronic de </a:t>
            </a:r>
            <a:r>
              <a:rPr lang="pt-BR" sz="1200" smtClean="0"/>
              <a:t>Evidență </a:t>
            </a:r>
            <a:r>
              <a:rPr lang="pt-BR" sz="1200"/>
              <a:t>al Screening-ului </a:t>
            </a:r>
            <a:r>
              <a:rPr lang="pt-BR" sz="1200" smtClean="0"/>
              <a:t>populației </a:t>
            </a:r>
            <a:r>
              <a:rPr lang="pt-BR" sz="1200"/>
              <a:t>pentru hepatita </a:t>
            </a:r>
            <a:r>
              <a:rPr lang="pt-BR" sz="1200" smtClean="0"/>
              <a:t>virală </a:t>
            </a:r>
            <a:r>
              <a:rPr lang="pt-BR" sz="1200"/>
              <a:t>B/C/D (S.E.E.S.) dezvoltat </a:t>
            </a:r>
            <a:r>
              <a:rPr lang="pt-BR" sz="1200" smtClean="0"/>
              <a:t>și implementat</a:t>
            </a:r>
          </a:p>
          <a:p>
            <a:pPr algn="just"/>
            <a:endParaRPr lang="pt-BR" sz="1200" b="1" smtClean="0"/>
          </a:p>
        </p:txBody>
      </p:sp>
    </p:spTree>
    <p:extLst>
      <p:ext uri="{BB962C8B-B14F-4D97-AF65-F5344CB8AC3E}">
        <p14:creationId xmlns:p14="http://schemas.microsoft.com/office/powerpoint/2010/main" val="153952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>
            <a:extLst>
              <a:ext uri="{FF2B5EF4-FFF2-40B4-BE49-F238E27FC236}">
                <a16:creationId xmlns:a16="http://schemas.microsoft.com/office/drawing/2014/main" xmlns="" id="{8750A632-6FE7-4406-BC94-50568DA51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94" y="162089"/>
            <a:ext cx="1040037" cy="83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xmlns="" id="{4D32A8DA-F79F-4706-90DF-AD871E84C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11" y="162090"/>
            <a:ext cx="824379" cy="743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>
            <a:extLst>
              <a:ext uri="{FF2B5EF4-FFF2-40B4-BE49-F238E27FC236}">
                <a16:creationId xmlns:a16="http://schemas.microsoft.com/office/drawing/2014/main" xmlns="" id="{8BA8B654-CCC8-441E-8E02-A5DA93CFC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03" y="162090"/>
            <a:ext cx="948204" cy="78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spect="1"/>
          </p:cNvSpPr>
          <p:nvPr/>
        </p:nvSpPr>
        <p:spPr>
          <a:xfrm>
            <a:off x="566531" y="2216423"/>
            <a:ext cx="831610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/>
          </a:p>
          <a:p>
            <a:endParaRPr lang="en-GB" sz="1050" dirty="0"/>
          </a:p>
        </p:txBody>
      </p:sp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4" y="4324350"/>
            <a:ext cx="876300" cy="685800"/>
          </a:xfrm>
          <a:prstGeom prst="rect">
            <a:avLst/>
          </a:prstGeom>
          <a:noFill/>
        </p:spPr>
      </p:pic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762000" y="1047750"/>
            <a:ext cx="7543799" cy="36576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en-GB" sz="1600" b="1"/>
              <a:t>Rezultate </a:t>
            </a:r>
            <a:r>
              <a:rPr lang="en-GB" sz="1600" b="1" smtClean="0"/>
              <a:t>așteptate</a:t>
            </a:r>
            <a:endParaRPr lang="en-GB" sz="1400" b="1" smtClean="0"/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GB" sz="1200"/>
              <a:t>Set de teste </a:t>
            </a:r>
            <a:r>
              <a:rPr lang="en-GB" sz="1200" smtClean="0"/>
              <a:t>S.E.E.S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GB" sz="1200" smtClean="0"/>
              <a:t>Bază </a:t>
            </a:r>
            <a:r>
              <a:rPr lang="en-GB" sz="1200"/>
              <a:t>de date </a:t>
            </a:r>
            <a:r>
              <a:rPr lang="en-GB" sz="1200" smtClean="0"/>
              <a:t>– populație beneficiară </a:t>
            </a:r>
            <a:r>
              <a:rPr lang="en-GB" sz="1200"/>
              <a:t>a programului de </a:t>
            </a:r>
            <a:r>
              <a:rPr lang="en-GB" sz="1200" smtClean="0"/>
              <a:t>screening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it-IT" sz="1200"/>
              <a:t>Plan de monitorizare </a:t>
            </a:r>
            <a:r>
              <a:rPr lang="it-IT" sz="1200" smtClean="0"/>
              <a:t>și </a:t>
            </a:r>
            <a:r>
              <a:rPr lang="it-IT" sz="1200"/>
              <a:t>evaluare </a:t>
            </a:r>
            <a:r>
              <a:rPr lang="it-IT" sz="1200" smtClean="0"/>
              <a:t>internă </a:t>
            </a:r>
            <a:r>
              <a:rPr lang="it-IT" sz="1200"/>
              <a:t>a </a:t>
            </a:r>
            <a:r>
              <a:rPr lang="it-IT" sz="1200" smtClean="0"/>
              <a:t>proiectului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GB" sz="1200"/>
              <a:t>Set de instrumente de monitorizare a screening-ului </a:t>
            </a:r>
            <a:r>
              <a:rPr lang="en-GB" sz="1200" smtClean="0"/>
              <a:t>populațional VHB/D/C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pt-BR" sz="1200"/>
              <a:t>Rapoarte lunare de monitorizare a </a:t>
            </a:r>
            <a:r>
              <a:rPr lang="pt-BR" sz="1200" smtClean="0"/>
              <a:t>activităților </a:t>
            </a:r>
            <a:r>
              <a:rPr lang="pt-BR" sz="1200"/>
              <a:t>de </a:t>
            </a:r>
            <a:r>
              <a:rPr lang="pt-BR" sz="1200" smtClean="0"/>
              <a:t>screening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GB" sz="1200"/>
              <a:t>Raport final de monitorizare al </a:t>
            </a:r>
            <a:r>
              <a:rPr lang="en-GB" sz="1200" smtClean="0"/>
              <a:t>activităților </a:t>
            </a:r>
            <a:r>
              <a:rPr lang="en-GB" sz="1200"/>
              <a:t>de </a:t>
            </a:r>
            <a:r>
              <a:rPr lang="en-GB" sz="1200" smtClean="0"/>
              <a:t>screening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GB" sz="1200"/>
              <a:t>Rapoarte integrate trimestriale de evaluare a impactului proiectelor de </a:t>
            </a:r>
            <a:r>
              <a:rPr lang="en-GB" sz="1200" smtClean="0"/>
              <a:t>screening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GB" sz="1200"/>
              <a:t>Raport integrat final de evaluare a impactului proiectelor de </a:t>
            </a:r>
            <a:r>
              <a:rPr lang="en-GB" sz="1200" smtClean="0"/>
              <a:t>screening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GB" sz="1200"/>
              <a:t>Rapoarte trimestriale privind rezultatele screening-ului VH </a:t>
            </a:r>
            <a:r>
              <a:rPr lang="en-GB" sz="1200" smtClean="0"/>
              <a:t>B/D/C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GB" sz="1200"/>
              <a:t>Rapoarte anuale privind rezultatele screening-ului VH </a:t>
            </a:r>
            <a:r>
              <a:rPr lang="en-GB" sz="1200" smtClean="0"/>
              <a:t>B/D/C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it-IT" sz="1200" smtClean="0"/>
              <a:t>Comunicări</a:t>
            </a:r>
            <a:r>
              <a:rPr lang="it-IT" sz="1200"/>
              <a:t>/ </a:t>
            </a:r>
            <a:r>
              <a:rPr lang="it-IT" sz="1200" smtClean="0"/>
              <a:t>informări </a:t>
            </a:r>
            <a:r>
              <a:rPr lang="it-IT" sz="1200"/>
              <a:t>privind rezultatele screening-ului VH </a:t>
            </a:r>
            <a:r>
              <a:rPr lang="it-IT" sz="1200" smtClean="0"/>
              <a:t>B/D/C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GB" sz="1200"/>
              <a:t>Studiu actualizat anual privind </a:t>
            </a:r>
            <a:r>
              <a:rPr lang="en-GB" sz="1200" smtClean="0"/>
              <a:t>prevalența </a:t>
            </a:r>
            <a:r>
              <a:rPr lang="en-GB" sz="1200"/>
              <a:t>hepatitei virale B/D/C la nivelul zonelor vizate </a:t>
            </a:r>
            <a:r>
              <a:rPr lang="en-GB" sz="1200" smtClean="0"/>
              <a:t>în </a:t>
            </a:r>
            <a:r>
              <a:rPr lang="en-GB" sz="1200"/>
              <a:t>etapa </a:t>
            </a:r>
            <a:r>
              <a:rPr lang="en-GB" sz="1200" smtClean="0"/>
              <a:t>2</a:t>
            </a:r>
          </a:p>
          <a:p>
            <a:pPr algn="just"/>
            <a:endParaRPr lang="pt-BR" sz="1200" b="1" smtClean="0"/>
          </a:p>
        </p:txBody>
      </p:sp>
    </p:spTree>
    <p:extLst>
      <p:ext uri="{BB962C8B-B14F-4D97-AF65-F5344CB8AC3E}">
        <p14:creationId xmlns:p14="http://schemas.microsoft.com/office/powerpoint/2010/main" val="459558096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Temă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ă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ă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914</TotalTime>
  <Words>1024</Words>
  <Application>Microsoft Office PowerPoint</Application>
  <PresentationFormat>On-screen Show (16:9)</PresentationFormat>
  <Paragraphs>88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Trebuchet MS</vt:lpstr>
      <vt:lpstr>Wingdings</vt:lpstr>
      <vt:lpstr>Temă Office</vt:lpstr>
      <vt:lpstr>    LIVE(RO) 1  Formarea personalului medical din România pentru screeningul populațional al infecțiilor cronice cu virusuri hepatitice B/C/D     Proiect cofinanţat prin Fondul Social European, Programul Operaţional Capital Uman 2014-2020 </vt:lpstr>
      <vt:lpstr>           LIVE(RO) 1  Formarea personalului medical din Romania pentru screeningul populational al infecțiilor cronice cu virusuri hepatitice B/C/D </vt:lpstr>
      <vt:lpstr> BENEFICIAR: Institutul Clinic Fundeni  PARTENER 1: Universitatea de Medicină și Farmacie “GRIGORE T. POPA”  din Iași PARTENER 2: Institutul Național de Sănătate Publică</vt:lpstr>
      <vt:lpstr>                                Descrierea proiectului:  Obiectivul proiectului:  OBIECTIVUL GENERAL propus prin proiect este optimizarea accesului pacienților la servicii medicale de calitate prin îmbunătățirea nivelului de pregătire medicală dedicată depistării, transmiterii pentru stadializare și tratament a pacienților cu boli hepatice cronice generate de virusuri hepatitice B/D/C, a specialiștilor ce activează în instituții publice medicale sau în contract cu CNAS din toate regiunile de dezvoltare ale României (Sud, Sud-Est, Sud-Vest, Nord-Est, Centru, Vest, Nord-Vest și Bucuresti-Ilfov).</vt:lpstr>
      <vt:lpstr>PowerPoint Presentation</vt:lpstr>
      <vt:lpstr>PowerPoint Presentation</vt:lpstr>
      <vt:lpstr>            Grup țintă:    Grupul țintă al proiectului este format în total din 330 specialiști în furnizarea de servicii medicale în domeniul prevenirii, depistării precoce, diagnosticului și tratamentului hepatitelor virale, selectați după cum urmează:   A – 297 specialiști din regiunile mai puțin dezvoltate (Nord-Est, Nord-Vest, Vest, Sud-Vest Oltenia, Centru, Sud-Est și Sud-Muntenia), reprezentând 90% din totalul grupului țintă   B – 33 specialiști din regiunea dezvoltată București-Ilfov, reprezentând 10% din totalul grupului țintă.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LIVE(RO) 1  Formarea personalului medical din România pentru screeningul populațional al infecțiilor cronice cu virusuri hepatitice B/C/D     Proiect cofinanţat prin Fondul Social European, Programul Operaţional Capital Uman 2014-2020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ghgkhg</dc:title>
  <dc:creator>Razvan</dc:creator>
  <cp:lastModifiedBy>user21</cp:lastModifiedBy>
  <cp:revision>120</cp:revision>
  <cp:lastPrinted>2021-08-13T15:38:00Z</cp:lastPrinted>
  <dcterms:created xsi:type="dcterms:W3CDTF">2018-09-17T08:50:24Z</dcterms:created>
  <dcterms:modified xsi:type="dcterms:W3CDTF">2021-08-13T15:38:04Z</dcterms:modified>
</cp:coreProperties>
</file>